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771" r:id="rId2"/>
    <p:sldId id="959" r:id="rId3"/>
    <p:sldId id="960" r:id="rId4"/>
    <p:sldId id="965" r:id="rId5"/>
    <p:sldId id="962" r:id="rId6"/>
    <p:sldId id="964" r:id="rId7"/>
    <p:sldId id="963" r:id="rId8"/>
    <p:sldId id="961" r:id="rId9"/>
    <p:sldId id="952" r:id="rId10"/>
    <p:sldId id="953" r:id="rId11"/>
    <p:sldId id="954" r:id="rId12"/>
    <p:sldId id="955" r:id="rId13"/>
    <p:sldId id="956" r:id="rId14"/>
    <p:sldId id="957" r:id="rId15"/>
    <p:sldId id="958" r:id="rId16"/>
    <p:sldId id="772" r:id="rId17"/>
  </p:sldIdLst>
  <p:sldSz cx="9144000" cy="5143500" type="screen16x9"/>
  <p:notesSz cx="6858000" cy="9144000"/>
  <p:defaultTextStyle>
    <a:defPPr>
      <a:defRPr lang="zh-CN"/>
    </a:defPPr>
    <a:lvl1pPr algn="l" defTabSz="457200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488" userDrawn="1">
          <p15:clr>
            <a:srgbClr val="A4A3A4"/>
          </p15:clr>
        </p15:guide>
        <p15:guide id="3" pos="204" userDrawn="1">
          <p15:clr>
            <a:srgbClr val="A4A3A4"/>
          </p15:clr>
        </p15:guide>
        <p15:guide id="4" orient="horz" pos="2958" userDrawn="1">
          <p15:clr>
            <a:srgbClr val="A4A3A4"/>
          </p15:clr>
        </p15:guide>
        <p15:guide id="5" orient="horz" pos="917" userDrawn="1">
          <p15:clr>
            <a:srgbClr val="A4A3A4"/>
          </p15:clr>
        </p15:guide>
        <p15:guide id="6" pos="1769" userDrawn="1">
          <p15:clr>
            <a:srgbClr val="A4A3A4"/>
          </p15:clr>
        </p15:guide>
        <p15:guide id="7" pos="1837" userDrawn="1">
          <p15:clr>
            <a:srgbClr val="A4A3A4"/>
          </p15:clr>
        </p15:guide>
        <p15:guide id="8" pos="3402" userDrawn="1">
          <p15:clr>
            <a:srgbClr val="A4A3A4"/>
          </p15:clr>
        </p15:guide>
        <p15:guide id="9" orient="horz" pos="20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ny Yang" initials="TY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7685"/>
    <a:srgbClr val="228099"/>
    <a:srgbClr val="004C56"/>
    <a:srgbClr val="DEA900"/>
    <a:srgbClr val="418083"/>
    <a:srgbClr val="6F8E30"/>
    <a:srgbClr val="377883"/>
    <a:srgbClr val="324A5E"/>
    <a:srgbClr val="005564"/>
    <a:srgbClr val="54BF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7455" autoAdjust="0"/>
  </p:normalViewPr>
  <p:slideViewPr>
    <p:cSldViewPr snapToGrid="0" snapToObjects="1">
      <p:cViewPr varScale="1">
        <p:scale>
          <a:sx n="109" d="100"/>
          <a:sy n="109" d="100"/>
        </p:scale>
        <p:origin x="614" y="82"/>
      </p:cViewPr>
      <p:guideLst>
        <p:guide pos="5488"/>
        <p:guide pos="204"/>
        <p:guide orient="horz" pos="2958"/>
        <p:guide orient="horz" pos="917"/>
        <p:guide pos="1769"/>
        <p:guide pos="1837"/>
        <p:guide pos="3402"/>
        <p:guide orient="horz" pos="202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1428"/>
    </p:cViewPr>
  </p:sorter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宋体" charset="-122"/>
                <a:cs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" charset="0"/>
                <a:ea typeface="宋体" charset="-122"/>
                <a:cs typeface="宋体" charset="-122"/>
              </a:defRPr>
            </a:lvl1pPr>
          </a:lstStyle>
          <a:p>
            <a:pPr>
              <a:defRPr/>
            </a:pPr>
            <a:fld id="{3199B0B6-C855-4B28-B47E-D0D56C02587B}" type="datetimeFigureOut">
              <a:rPr lang="zh-CN" altLang="en-US"/>
              <a:pPr>
                <a:defRPr/>
              </a:pPr>
              <a:t>2019/4/12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宋体" charset="-122"/>
                <a:cs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" charset="0"/>
                <a:ea typeface="宋体" charset="-122"/>
                <a:cs typeface="宋体" charset="-122"/>
              </a:defRPr>
            </a:lvl1pPr>
          </a:lstStyle>
          <a:p>
            <a:pPr>
              <a:defRPr/>
            </a:pPr>
            <a:fld id="{FAB039EB-D14A-4526-AB99-6DFA85C99559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6152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84B84444-DAB0-4727-A363-348402EE95CB}" type="datetimeFigureOut">
              <a:rPr lang="zh-CN" altLang="en-US"/>
              <a:pPr>
                <a:defRPr/>
              </a:pPr>
              <a:t>2019/4/12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3721A62B-9670-4E26-A20E-A93EBB0F8368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43166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宋体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宋体" charset="-122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宋体" charset="-122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宋体" charset="-122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宋体" charset="-122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首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52747" y="2292242"/>
            <a:ext cx="5326518" cy="295262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lnSpc>
                <a:spcPct val="80000"/>
              </a:lnSpc>
              <a:buNone/>
              <a:defRPr sz="24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altLang="zh-CN" dirty="0"/>
              <a:t>Click to Edit Title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69692" y="1982243"/>
            <a:ext cx="2331385" cy="202303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400" b="0" i="0">
                <a:solidFill>
                  <a:srgbClr val="4ACBD6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altLang="zh-CN" dirty="0"/>
              <a:t>DATE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69692" y="2695208"/>
            <a:ext cx="2331385" cy="202303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altLang="zh-CN" dirty="0"/>
              <a:t>SUBHEAD (OPTIONAL)</a:t>
            </a:r>
          </a:p>
        </p:txBody>
      </p:sp>
    </p:spTree>
    <p:extLst>
      <p:ext uri="{BB962C8B-B14F-4D97-AF65-F5344CB8AC3E}">
        <p14:creationId xmlns:p14="http://schemas.microsoft.com/office/powerpoint/2010/main" val="1015846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ver Slide - B2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88530" y="1796737"/>
            <a:ext cx="5326518" cy="348415"/>
          </a:xfrm>
          <a:prstGeom prst="rect">
            <a:avLst/>
          </a:prstGeom>
        </p:spPr>
        <p:txBody>
          <a:bodyPr vert="horz" anchor="t"/>
          <a:lstStyle>
            <a:lvl1pPr marL="0" indent="0" algn="ctr">
              <a:lnSpc>
                <a:spcPct val="80000"/>
              </a:lnSpc>
              <a:buNone/>
              <a:defRPr sz="2200" b="1" i="0" spc="300">
                <a:solidFill>
                  <a:srgbClr val="005564"/>
                </a:solidFill>
                <a:latin typeface="FZLanTingHei-L-GBK" charset="-122"/>
                <a:ea typeface="FZLanTingHei-L-GBK" charset="-122"/>
                <a:cs typeface="FZLanTingHei-L-GBK" charset="-122"/>
              </a:defRPr>
            </a:lvl1pPr>
          </a:lstStyle>
          <a:p>
            <a:pPr lvl="0"/>
            <a:r>
              <a:rPr lang="zh-CN" altLang="en-US" dirty="0"/>
              <a:t>标题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140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0158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761" r:id="rId1"/>
    <p:sldLayoutId id="2147485766" r:id="rId2"/>
    <p:sldLayoutId id="2147485758" r:id="rId3"/>
  </p:sldLayoutIdLst>
  <p:hf hdr="0" ftr="0" dt="0"/>
  <p:txStyles>
    <p:titleStyle>
      <a:lvl1pPr algn="ctr" defTabSz="457189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宋体" charset="0"/>
        </a:defRPr>
      </a:lvl1pPr>
      <a:lvl2pPr algn="ctr" defTabSz="457189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宋体" charset="0"/>
          <a:cs typeface="宋体" charset="0"/>
        </a:defRPr>
      </a:lvl2pPr>
      <a:lvl3pPr algn="ctr" defTabSz="457189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宋体" charset="0"/>
          <a:cs typeface="宋体" charset="0"/>
        </a:defRPr>
      </a:lvl3pPr>
      <a:lvl4pPr algn="ctr" defTabSz="457189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宋体" charset="0"/>
          <a:cs typeface="宋体" charset="0"/>
        </a:defRPr>
      </a:lvl4pPr>
      <a:lvl5pPr algn="ctr" defTabSz="457189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宋体" charset="0"/>
          <a:cs typeface="宋体" charset="0"/>
        </a:defRPr>
      </a:lvl5pPr>
      <a:lvl6pPr marL="457189" algn="ctr" defTabSz="457189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宋体" charset="0"/>
          <a:cs typeface="宋体" charset="0"/>
        </a:defRPr>
      </a:lvl6pPr>
      <a:lvl7pPr marL="914378" algn="ctr" defTabSz="457189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宋体" charset="0"/>
          <a:cs typeface="宋体" charset="0"/>
        </a:defRPr>
      </a:lvl7pPr>
      <a:lvl8pPr marL="1371566" algn="ctr" defTabSz="457189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宋体" charset="0"/>
          <a:cs typeface="宋体" charset="0"/>
        </a:defRPr>
      </a:lvl8pPr>
      <a:lvl9pPr marL="1828754" algn="ctr" defTabSz="457189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宋体" charset="0"/>
          <a:cs typeface="宋体" charset="0"/>
        </a:defRPr>
      </a:lvl9pPr>
    </p:titleStyle>
    <p:bodyStyle>
      <a:lvl1pPr marL="342892" indent="-342892" algn="l" defTabSz="457189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宋体" charset="0"/>
        </a:defRPr>
      </a:lvl1pPr>
      <a:lvl2pPr marL="742931" indent="-285743" algn="l" defTabSz="457189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宋体" charset="-122"/>
        </a:defRPr>
      </a:lvl2pPr>
      <a:lvl3pPr marL="1142972" indent="-228594" algn="l" defTabSz="457189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宋体" charset="-122"/>
        </a:defRPr>
      </a:lvl3pPr>
      <a:lvl4pPr marL="1600160" indent="-228594" algn="l" defTabSz="457189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宋体" charset="-122"/>
        </a:defRPr>
      </a:lvl4pPr>
      <a:lvl5pPr marL="2057348" indent="-228594" algn="l" defTabSz="457189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宋体" charset="-122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4.png"/><Relationship Id="rId7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1.png"/><Relationship Id="rId7" Type="http://schemas.openxmlformats.org/officeDocument/2006/relationships/image" Target="../media/image3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43.png"/><Relationship Id="rId5" Type="http://schemas.openxmlformats.org/officeDocument/2006/relationships/image" Target="../media/image15.png"/><Relationship Id="rId10" Type="http://schemas.openxmlformats.org/officeDocument/2006/relationships/image" Target="../media/image42.png"/><Relationship Id="rId4" Type="http://schemas.openxmlformats.org/officeDocument/2006/relationships/image" Target="../media/image12.png"/><Relationship Id="rId9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12.png"/><Relationship Id="rId7" Type="http://schemas.openxmlformats.org/officeDocument/2006/relationships/image" Target="../media/image4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39.png"/><Relationship Id="rId4" Type="http://schemas.openxmlformats.org/officeDocument/2006/relationships/image" Target="../media/image36.png"/><Relationship Id="rId9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5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622612" y="1791905"/>
            <a:ext cx="6476715" cy="557502"/>
          </a:xfrm>
        </p:spPr>
        <p:txBody>
          <a:bodyPr/>
          <a:lstStyle/>
          <a:p>
            <a:r>
              <a:rPr lang="en-US" altLang="zh-CN" sz="3200" dirty="0">
                <a:cs typeface="Arial"/>
              </a:rPr>
              <a:t>Agile </a:t>
            </a:r>
            <a:r>
              <a:rPr lang="en-US" altLang="zh-CN" sz="3200" dirty="0" err="1">
                <a:cs typeface="Arial"/>
              </a:rPr>
              <a:t>Config</a:t>
            </a:r>
            <a:r>
              <a:rPr lang="en-US" altLang="zh-CN" sz="3200" dirty="0">
                <a:cs typeface="Arial"/>
              </a:rPr>
              <a:t> Solution V2.0</a:t>
            </a:r>
          </a:p>
        </p:txBody>
      </p:sp>
      <p:sp>
        <p:nvSpPr>
          <p:cNvPr id="7" name="矩形 6"/>
          <p:cNvSpPr/>
          <p:nvPr/>
        </p:nvSpPr>
        <p:spPr>
          <a:xfrm>
            <a:off x="687469" y="3098735"/>
            <a:ext cx="9520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US" altLang="zh-CN" sz="1400" dirty="0">
                <a:solidFill>
                  <a:schemeClr val="bg1"/>
                </a:solidFill>
                <a:cs typeface="Arial"/>
              </a:rPr>
              <a:t>Mar. </a:t>
            </a:r>
            <a:r>
              <a:rPr lang="en-US" altLang="zh-CN" sz="1400" dirty="0">
                <a:solidFill>
                  <a:schemeClr val="bg1"/>
                </a:solidFill>
                <a:latin typeface="Arial"/>
                <a:cs typeface="Arial"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864834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345790" y="236869"/>
            <a:ext cx="55888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</a:pPr>
            <a:r>
              <a:rPr kumimoji="0" lang="en-US" altLang="zh-CN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Agile Config Solution</a:t>
            </a:r>
          </a:p>
        </p:txBody>
      </p:sp>
      <p:sp>
        <p:nvSpPr>
          <p:cNvPr id="34" name="矩形 33"/>
          <p:cNvSpPr/>
          <p:nvPr/>
        </p:nvSpPr>
        <p:spPr>
          <a:xfrm>
            <a:off x="618477" y="3807872"/>
            <a:ext cx="188439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r>
              <a:rPr kumimoji="0" lang="en-US" altLang="zh-CN" sz="11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Optimize the After-sale</a:t>
            </a:r>
          </a:p>
        </p:txBody>
      </p:sp>
      <p:sp>
        <p:nvSpPr>
          <p:cNvPr id="35" name="矩形 34"/>
          <p:cNvSpPr/>
          <p:nvPr/>
        </p:nvSpPr>
        <p:spPr>
          <a:xfrm>
            <a:off x="569317" y="988084"/>
            <a:ext cx="479663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  <a:tabLst>
                <a:tab pos="457200" algn="l"/>
              </a:tabLst>
            </a:pP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Each device needs to be manually modified individually.</a:t>
            </a:r>
            <a:endParaRPr kumimoji="0" lang="zh-CN" altLang="zh-CN" sz="1050" dirty="0">
              <a:solidFill>
                <a:prstClr val="black"/>
              </a:solidFill>
              <a:latin typeface="Arial"/>
              <a:ea typeface="黑体" panose="02010609060101010101" pitchFamily="49" charset="-122"/>
            </a:endParaRPr>
          </a:p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  <a:tabLst>
                <a:tab pos="457200" algn="l"/>
              </a:tabLst>
            </a:pPr>
            <a:endParaRPr kumimoji="0" lang="en-US" altLang="zh-CN" sz="1050" dirty="0">
              <a:solidFill>
                <a:prstClr val="black"/>
              </a:solidFill>
              <a:latin typeface="Arial"/>
              <a:ea typeface="黑体" panose="02010609060101010101" pitchFamily="49" charset="-122"/>
            </a:endParaRPr>
          </a:p>
          <a:p>
            <a:pPr marL="171450" indent="-1714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Ø"/>
              <a:tabLst>
                <a:tab pos="457200" algn="l"/>
              </a:tabLst>
            </a:pP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Operators needs to provide high-cost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after-sale service.</a:t>
            </a:r>
          </a:p>
        </p:txBody>
      </p:sp>
      <p:sp>
        <p:nvSpPr>
          <p:cNvPr id="36" name="矩形 35"/>
          <p:cNvSpPr/>
          <p:nvPr/>
        </p:nvSpPr>
        <p:spPr>
          <a:xfrm>
            <a:off x="393478" y="675101"/>
            <a:ext cx="13240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2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Problem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042" y="2308519"/>
            <a:ext cx="1944516" cy="1349288"/>
          </a:xfrm>
          <a:prstGeom prst="rect">
            <a:avLst/>
          </a:prstGeom>
        </p:spPr>
      </p:pic>
      <p:sp>
        <p:nvSpPr>
          <p:cNvPr id="38" name="矩形 37"/>
          <p:cNvSpPr/>
          <p:nvPr/>
        </p:nvSpPr>
        <p:spPr>
          <a:xfrm>
            <a:off x="393478" y="2304486"/>
            <a:ext cx="14335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2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Benefits</a:t>
            </a:r>
          </a:p>
        </p:txBody>
      </p:sp>
      <p:sp>
        <p:nvSpPr>
          <p:cNvPr id="39" name="矩形 38"/>
          <p:cNvSpPr/>
          <p:nvPr/>
        </p:nvSpPr>
        <p:spPr>
          <a:xfrm>
            <a:off x="6530178" y="891953"/>
            <a:ext cx="131778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  <a:ea typeface="Arial" charset="0"/>
                <a:cs typeface="Arial" charset="0"/>
              </a:rPr>
              <a:t>TL-WR850N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  <a:ea typeface="Arial" charset="0"/>
                <a:cs typeface="Arial" charset="0"/>
              </a:rPr>
              <a:t>with Agile Config</a:t>
            </a:r>
          </a:p>
        </p:txBody>
      </p:sp>
      <p:sp>
        <p:nvSpPr>
          <p:cNvPr id="40" name="矩形 39"/>
          <p:cNvSpPr/>
          <p:nvPr/>
        </p:nvSpPr>
        <p:spPr>
          <a:xfrm>
            <a:off x="718492" y="2909079"/>
            <a:ext cx="5470852" cy="657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After 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the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configuration setting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s are configured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, 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they can be applied to 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device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s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zh-CN" altLang="en-US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in bulk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.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The process is easy for the provider, requiring just a computer and a switch.</a:t>
            </a:r>
            <a:endParaRPr kumimoji="0" lang="zh-CN" altLang="en-US" sz="1050" dirty="0">
              <a:solidFill>
                <a:prstClr val="black"/>
              </a:solidFill>
              <a:latin typeface="Arial"/>
              <a:ea typeface="黑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03674" y="4019247"/>
            <a:ext cx="4246275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Operators can set up </a:t>
            </a:r>
            <a:r>
              <a:rPr kumimoji="0" lang="en-US" altLang="zh-CN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Default Configuration</a:t>
            </a:r>
            <a:r>
              <a:rPr kumimoji="0" lang="en-US" altLang="zh-CN" sz="1400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according to their requirements,  it solves the problem when end users reset the device.</a:t>
            </a:r>
            <a:endParaRPr kumimoji="0" lang="zh-CN" altLang="en-US" sz="1050" dirty="0">
              <a:solidFill>
                <a:prstClr val="black">
                  <a:lumMod val="65000"/>
                  <a:lumOff val="35000"/>
                </a:prstClr>
              </a:solidFill>
              <a:latin typeface="Arial"/>
              <a:ea typeface="黑体" panose="02010609060101010101" pitchFamily="49" charset="-122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097" y="3873585"/>
            <a:ext cx="603343" cy="497603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616" y="3865670"/>
            <a:ext cx="468802" cy="492749"/>
          </a:xfrm>
          <a:prstGeom prst="rect">
            <a:avLst/>
          </a:prstGeom>
        </p:spPr>
      </p:pic>
      <p:cxnSp>
        <p:nvCxnSpPr>
          <p:cNvPr id="44" name="直接箭头连接符 43"/>
          <p:cNvCxnSpPr/>
          <p:nvPr/>
        </p:nvCxnSpPr>
        <p:spPr>
          <a:xfrm flipV="1">
            <a:off x="5900558" y="4121963"/>
            <a:ext cx="186018" cy="1"/>
          </a:xfrm>
          <a:prstGeom prst="straightConnector1">
            <a:avLst/>
          </a:prstGeom>
          <a:noFill/>
          <a:ln w="25400" cap="flat" cmpd="sng" algn="ctr">
            <a:solidFill>
              <a:srgbClr val="4ACBD6"/>
            </a:solidFill>
            <a:prstDash val="solid"/>
            <a:tailEnd type="triangle"/>
          </a:ln>
          <a:effectLst/>
        </p:spPr>
      </p:cxnSp>
      <p:cxnSp>
        <p:nvCxnSpPr>
          <p:cNvPr id="45" name="直接箭头连接符 44"/>
          <p:cNvCxnSpPr/>
          <p:nvPr/>
        </p:nvCxnSpPr>
        <p:spPr>
          <a:xfrm flipV="1">
            <a:off x="6634821" y="4146243"/>
            <a:ext cx="186018" cy="1"/>
          </a:xfrm>
          <a:prstGeom prst="straightConnector1">
            <a:avLst/>
          </a:prstGeom>
          <a:noFill/>
          <a:ln w="25400" cap="flat" cmpd="sng" algn="ctr">
            <a:solidFill>
              <a:srgbClr val="4ACBD6"/>
            </a:solidFill>
            <a:prstDash val="solid"/>
            <a:tailEnd type="triangle"/>
          </a:ln>
          <a:effectLst/>
        </p:spPr>
      </p:cxnSp>
      <p:pic>
        <p:nvPicPr>
          <p:cNvPr id="46" name="图片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8203" y="3909273"/>
            <a:ext cx="465900" cy="343295"/>
          </a:xfrm>
          <a:prstGeom prst="rect">
            <a:avLst/>
          </a:prstGeom>
        </p:spPr>
      </p:pic>
      <p:sp>
        <p:nvSpPr>
          <p:cNvPr id="47" name="文本框 46"/>
          <p:cNvSpPr txBox="1"/>
          <p:nvPr/>
        </p:nvSpPr>
        <p:spPr>
          <a:xfrm>
            <a:off x="6060492" y="4237162"/>
            <a:ext cx="778635" cy="20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kumimoji="0" lang="en-US" altLang="zh-CN" sz="60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Factory </a:t>
            </a:r>
            <a:r>
              <a:rPr kumimoji="0" lang="en-US" altLang="zh-CN" sz="60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Config</a:t>
            </a:r>
            <a:endParaRPr kumimoji="0" lang="zh-CN" altLang="en-US" sz="600" dirty="0">
              <a:solidFill>
                <a:prstClr val="black">
                  <a:lumMod val="50000"/>
                  <a:lumOff val="50000"/>
                </a:prstClr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929" y="4577269"/>
            <a:ext cx="449325" cy="472277"/>
          </a:xfrm>
          <a:prstGeom prst="rect">
            <a:avLst/>
          </a:prstGeom>
        </p:spPr>
      </p:pic>
      <p:cxnSp>
        <p:nvCxnSpPr>
          <p:cNvPr id="49" name="直接箭头连接符 48"/>
          <p:cNvCxnSpPr/>
          <p:nvPr/>
        </p:nvCxnSpPr>
        <p:spPr>
          <a:xfrm flipV="1">
            <a:off x="6165525" y="4811781"/>
            <a:ext cx="186018" cy="1"/>
          </a:xfrm>
          <a:prstGeom prst="straightConnector1">
            <a:avLst/>
          </a:prstGeom>
          <a:noFill/>
          <a:ln w="25400" cap="flat" cmpd="sng" algn="ctr">
            <a:solidFill>
              <a:srgbClr val="4ACBD6"/>
            </a:solidFill>
            <a:prstDash val="solid"/>
            <a:tailEnd type="triangle"/>
          </a:ln>
          <a:effectLst/>
        </p:spPr>
      </p:cxnSp>
      <p:pic>
        <p:nvPicPr>
          <p:cNvPr id="50" name="图片 4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1871" y="4575867"/>
            <a:ext cx="465900" cy="343295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6356184" y="4903142"/>
            <a:ext cx="678656" cy="20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kumimoji="0" lang="en-US" altLang="zh-CN" sz="60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ISP Config</a:t>
            </a:r>
            <a:endParaRPr kumimoji="0" lang="zh-CN" altLang="en-US" sz="600" dirty="0">
              <a:solidFill>
                <a:prstClr val="black">
                  <a:lumMod val="50000"/>
                  <a:lumOff val="50000"/>
                </a:prstClr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4797206" y="3994189"/>
            <a:ext cx="728662" cy="226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kumimoji="0" lang="en-US" altLang="zh-CN" sz="8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Before:</a:t>
            </a:r>
            <a:endParaRPr kumimoji="0" lang="zh-CN" altLang="en-US" sz="800" b="1" dirty="0">
              <a:solidFill>
                <a:prstClr val="black">
                  <a:lumMod val="65000"/>
                  <a:lumOff val="35000"/>
                </a:prstClr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948088" y="4648825"/>
            <a:ext cx="858710" cy="226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kumimoji="0" lang="en-US" altLang="zh-CN" sz="8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Agile Config:</a:t>
            </a:r>
            <a:endParaRPr kumimoji="0" lang="zh-CN" altLang="en-US" sz="800" b="1" dirty="0">
              <a:solidFill>
                <a:prstClr val="black">
                  <a:lumMod val="65000"/>
                  <a:lumOff val="35000"/>
                </a:prstClr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284695" y="3714531"/>
            <a:ext cx="780146" cy="192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kumimoji="0" lang="en-US" altLang="zh-CN" sz="60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Reset button</a:t>
            </a:r>
            <a:endParaRPr kumimoji="0" lang="zh-CN" altLang="en-US" sz="600" dirty="0">
              <a:solidFill>
                <a:prstClr val="black">
                  <a:lumMod val="50000"/>
                  <a:lumOff val="50000"/>
                </a:prstClr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454993" y="4394116"/>
            <a:ext cx="780146" cy="20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kumimoji="0" lang="en-US" altLang="zh-CN" sz="60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Reset button</a:t>
            </a:r>
            <a:endParaRPr kumimoji="0" lang="zh-CN" altLang="en-US" sz="600" dirty="0">
              <a:solidFill>
                <a:prstClr val="black">
                  <a:lumMod val="50000"/>
                  <a:lumOff val="50000"/>
                </a:prstClr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69317" y="2666188"/>
            <a:ext cx="229537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r>
              <a:rPr kumimoji="0" lang="en-US" altLang="zh-CN" sz="11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Simplify Batch Configuration</a:t>
            </a:r>
            <a:endParaRPr kumimoji="0" lang="zh-CN" altLang="zh-CN" sz="1100" b="1" dirty="0">
              <a:solidFill>
                <a:prstClr val="black">
                  <a:lumMod val="65000"/>
                  <a:lumOff val="35000"/>
                </a:prstClr>
              </a:solidFill>
              <a:latin typeface="Arial"/>
              <a:ea typeface="黑体" panose="02010609060101010101" pitchFamily="49" charset="-122"/>
            </a:endParaRPr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268" y="667297"/>
            <a:ext cx="824295" cy="1020478"/>
          </a:xfrm>
          <a:prstGeom prst="rect">
            <a:avLst/>
          </a:prstGeom>
        </p:spPr>
      </p:pic>
      <p:sp>
        <p:nvSpPr>
          <p:cNvPr id="58" name="矩形 57"/>
          <p:cNvSpPr/>
          <p:nvPr/>
        </p:nvSpPr>
        <p:spPr>
          <a:xfrm>
            <a:off x="393478" y="1619637"/>
            <a:ext cx="32370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2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Solution</a:t>
            </a:r>
          </a:p>
        </p:txBody>
      </p:sp>
      <p:sp>
        <p:nvSpPr>
          <p:cNvPr id="59" name="矩形 58"/>
          <p:cNvSpPr/>
          <p:nvPr/>
        </p:nvSpPr>
        <p:spPr>
          <a:xfrm>
            <a:off x="759047" y="1945077"/>
            <a:ext cx="395919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TP-Link Agile Config Solution</a:t>
            </a:r>
            <a:endParaRPr kumimoji="0" lang="zh-CN" altLang="zh-CN" sz="1050" dirty="0">
              <a:solidFill>
                <a:prstClr val="black"/>
              </a:solidFill>
              <a:latin typeface="Arial"/>
              <a:ea typeface="黑体" panose="02010609060101010101" pitchFamily="49" charset="-122"/>
            </a:endParaRP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>
          <a:blip r:embed="rId7">
            <a:duotone>
              <a:srgbClr val="4ACB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466" y="3912340"/>
            <a:ext cx="496494" cy="496494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8">
            <a:duotone>
              <a:srgbClr val="4ACB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584" y="4635657"/>
            <a:ext cx="373073" cy="373073"/>
          </a:xfrm>
          <a:prstGeom prst="rect">
            <a:avLst/>
          </a:prstGeom>
        </p:spPr>
      </p:pic>
      <p:cxnSp>
        <p:nvCxnSpPr>
          <p:cNvPr id="62" name="直线连接符 6"/>
          <p:cNvCxnSpPr/>
          <p:nvPr/>
        </p:nvCxnSpPr>
        <p:spPr>
          <a:xfrm>
            <a:off x="481968" y="3677264"/>
            <a:ext cx="7814692" cy="0"/>
          </a:xfrm>
          <a:prstGeom prst="line">
            <a:avLst/>
          </a:prstGeom>
          <a:noFill/>
          <a:ln w="6350" cap="flat" cmpd="sng" algn="ctr">
            <a:solidFill>
              <a:srgbClr val="4ACBD6"/>
            </a:solidFill>
            <a:prstDash val="sysDot"/>
          </a:ln>
          <a:effectLst/>
        </p:spPr>
      </p:cxnSp>
    </p:spTree>
    <p:extLst>
      <p:ext uri="{BB962C8B-B14F-4D97-AF65-F5344CB8AC3E}">
        <p14:creationId xmlns:p14="http://schemas.microsoft.com/office/powerpoint/2010/main" val="3373254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duotone>
              <a:srgbClr val="4ACB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920" y="1111844"/>
            <a:ext cx="1844040" cy="141849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duotone>
              <a:srgbClr val="4ACB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980" y="1686560"/>
            <a:ext cx="990600" cy="9906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duotone>
              <a:srgbClr val="4ACB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580" y="1686560"/>
            <a:ext cx="990600" cy="9906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duotone>
              <a:srgbClr val="4ACB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500" y="1686560"/>
            <a:ext cx="990600" cy="990600"/>
          </a:xfrm>
          <a:prstGeom prst="rect">
            <a:avLst/>
          </a:prstGeom>
        </p:spPr>
      </p:pic>
      <p:cxnSp>
        <p:nvCxnSpPr>
          <p:cNvPr id="17" name="直线连接符 8"/>
          <p:cNvCxnSpPr/>
          <p:nvPr/>
        </p:nvCxnSpPr>
        <p:spPr>
          <a:xfrm>
            <a:off x="2843530" y="2245360"/>
            <a:ext cx="1473200" cy="10160"/>
          </a:xfrm>
          <a:prstGeom prst="line">
            <a:avLst/>
          </a:prstGeom>
          <a:noFill/>
          <a:ln w="25400" cap="flat" cmpd="sng" algn="ctr">
            <a:solidFill>
              <a:srgbClr val="4ACBD6"/>
            </a:solidFill>
            <a:prstDash val="solid"/>
          </a:ln>
          <a:effectLst/>
        </p:spPr>
      </p:cxnSp>
      <p:sp>
        <p:nvSpPr>
          <p:cNvPr id="18" name="文本框 17"/>
          <p:cNvSpPr txBox="1"/>
          <p:nvPr/>
        </p:nvSpPr>
        <p:spPr>
          <a:xfrm>
            <a:off x="7678420" y="1967987"/>
            <a:ext cx="441146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lang="mr-IN" altLang="zh-CN" sz="200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…</a:t>
            </a:r>
            <a:endParaRPr lang="zh-CN" altLang="en-US" sz="2000" dirty="0">
              <a:solidFill>
                <a:prstClr val="black">
                  <a:lumMod val="50000"/>
                  <a:lumOff val="50000"/>
                </a:prstClr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71095" y="3941773"/>
            <a:ext cx="13240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4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Problem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844430" y="4273355"/>
            <a:ext cx="3993401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It cost too</a:t>
            </a:r>
            <a:r>
              <a:rPr lang="zh-CN" altLang="en-US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much</a:t>
            </a:r>
            <a:r>
              <a:rPr lang="zh-CN" altLang="en-US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time to</a:t>
            </a:r>
            <a:r>
              <a:rPr lang="zh-CN" altLang="en-US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kumimoji="0" lang="en-US" altLang="zh-CN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set up the configuration </a:t>
            </a:r>
            <a:endParaRPr lang="en-US" altLang="zh-CN" sz="1400" dirty="0">
              <a:solidFill>
                <a:prstClr val="black"/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71096" y="2985963"/>
            <a:ext cx="6867586" cy="327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400" dirty="0">
                <a:solidFill>
                  <a:prstClr val="black"/>
                </a:solidFill>
                <a:latin typeface="Arial"/>
                <a:ea typeface="Arial" charset="0"/>
                <a:cs typeface="Arial" charset="0"/>
              </a:rPr>
              <a:t>Each device needs to be manually modified individually</a:t>
            </a:r>
            <a:r>
              <a:rPr kumimoji="0" lang="zh-CN" altLang="en-US" sz="1400" dirty="0">
                <a:solidFill>
                  <a:prstClr val="black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lang="en-US" altLang="zh-CN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in</a:t>
            </a:r>
            <a:r>
              <a:rPr lang="zh-CN" altLang="en-US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traditional</a:t>
            </a:r>
            <a:r>
              <a:rPr lang="zh-CN" altLang="en-US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way.</a:t>
            </a:r>
            <a:endParaRPr lang="zh-CN" altLang="en-US" sz="1400" dirty="0">
              <a:solidFill>
                <a:prstClr val="black"/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60779" y="263034"/>
            <a:ext cx="7758787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</a:pPr>
            <a:r>
              <a:rPr kumimoji="0" lang="en-US" altLang="zh-CN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Difficult</a:t>
            </a:r>
            <a:r>
              <a:rPr kumimoji="0" lang="zh-CN" altLang="en-US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to</a:t>
            </a:r>
            <a:r>
              <a:rPr kumimoji="0" lang="zh-CN" altLang="en-US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Achieve</a:t>
            </a:r>
            <a:r>
              <a:rPr kumimoji="0" lang="zh-CN" altLang="en-US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Mass</a:t>
            </a:r>
            <a:r>
              <a:rPr kumimoji="0" lang="zh-CN" altLang="en-US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Configuration</a:t>
            </a:r>
          </a:p>
        </p:txBody>
      </p:sp>
    </p:spTree>
    <p:extLst>
      <p:ext uri="{BB962C8B-B14F-4D97-AF65-F5344CB8AC3E}">
        <p14:creationId xmlns:p14="http://schemas.microsoft.com/office/powerpoint/2010/main" val="4135207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184" y="441996"/>
            <a:ext cx="4354722" cy="302171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818188" y="3345728"/>
            <a:ext cx="54708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1.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After 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the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configuration setting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s are configured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, 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they can be applied to 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device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s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zh-CN" altLang="en-US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in bulk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.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2.The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customization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of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each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device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will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be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completed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in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10</a:t>
            </a:r>
            <a:r>
              <a:rPr kumimoji="0" lang="zh-CN" altLang="en-US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seconds</a:t>
            </a:r>
            <a:r>
              <a:rPr kumimoji="0" lang="en-US" altLang="zh-CN" sz="1050" b="1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595274" y="1215062"/>
            <a:ext cx="285496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(The process is easy for the provider, requiring just a computer and a switch)</a:t>
            </a:r>
            <a:endParaRPr kumimoji="0" lang="zh-CN" altLang="en-US" sz="1050" dirty="0">
              <a:solidFill>
                <a:prstClr val="black"/>
              </a:solidFill>
              <a:latin typeface="Arial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0856" y="155458"/>
            <a:ext cx="8863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Agile</a:t>
            </a:r>
            <a:r>
              <a:rPr kumimoji="0" lang="zh-CN" altLang="en-US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kumimoji="0" lang="en-US" altLang="zh-CN" b="1" dirty="0" err="1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Config</a:t>
            </a:r>
            <a:r>
              <a:rPr kumimoji="0" lang="zh-CN" altLang="en-US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kumimoji="0" lang="en-US" altLang="zh-CN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Allow</a:t>
            </a:r>
            <a:r>
              <a:rPr kumimoji="0" lang="zh-CN" altLang="en-US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kumimoji="0" lang="en-US" altLang="zh-CN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Operators</a:t>
            </a:r>
            <a:r>
              <a:rPr kumimoji="0" lang="zh-CN" altLang="en-US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kumimoji="0" lang="en-US" altLang="zh-CN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B</a:t>
            </a:r>
            <a:r>
              <a:rPr kumimoji="0" lang="en-US" altLang="zh-CN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atch Configuration</a:t>
            </a:r>
            <a:r>
              <a:rPr kumimoji="0" lang="zh-CN" altLang="en-US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kumimoji="0" lang="en-US" altLang="zh-CN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in</a:t>
            </a:r>
            <a:r>
              <a:rPr kumimoji="0" lang="zh-CN" altLang="en-US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kumimoji="0" lang="en-US" altLang="zh-CN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Simple</a:t>
            </a:r>
            <a:r>
              <a:rPr kumimoji="0" lang="zh-CN" altLang="en-US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kumimoji="0" lang="en-US" altLang="zh-CN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Environment</a:t>
            </a:r>
            <a:endParaRPr kumimoji="0" lang="zh-CN" altLang="zh-CN" b="1" dirty="0">
              <a:solidFill>
                <a:prstClr val="black">
                  <a:lumMod val="65000"/>
                  <a:lumOff val="35000"/>
                </a:prstClr>
              </a:solidFill>
              <a:latin typeface="Arial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18660" y="4163048"/>
            <a:ext cx="1069524" cy="3251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Benefits</a:t>
            </a:r>
            <a:r>
              <a:rPr lang="zh-CN" altLang="en-US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：</a:t>
            </a:r>
            <a:endParaRPr lang="en-US" altLang="zh-CN" sz="1400" b="1" dirty="0">
              <a:solidFill>
                <a:srgbClr val="1B6E75"/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18660" y="4537362"/>
            <a:ext cx="4990725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Achieve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batch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configuration, improve the work efficiency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and accuracy.</a:t>
            </a:r>
          </a:p>
        </p:txBody>
      </p:sp>
    </p:spTree>
    <p:extLst>
      <p:ext uri="{BB962C8B-B14F-4D97-AF65-F5344CB8AC3E}">
        <p14:creationId xmlns:p14="http://schemas.microsoft.com/office/powerpoint/2010/main" val="2174540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358313" y="161220"/>
            <a:ext cx="7758787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</a:pPr>
            <a:r>
              <a:rPr kumimoji="0" lang="en-US" altLang="zh-CN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Puzzle</a:t>
            </a:r>
            <a:r>
              <a:rPr kumimoji="0" lang="zh-CN" altLang="en-US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to</a:t>
            </a:r>
            <a:r>
              <a:rPr kumimoji="0" lang="zh-CN" altLang="en-US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Supply Much</a:t>
            </a:r>
            <a:r>
              <a:rPr kumimoji="0" lang="zh-CN" altLang="en-US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After-sale Service</a:t>
            </a: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277" y="2710757"/>
            <a:ext cx="1115050" cy="919628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831" y="2923716"/>
            <a:ext cx="783020" cy="823017"/>
          </a:xfrm>
          <a:prstGeom prst="rect">
            <a:avLst/>
          </a:prstGeom>
        </p:spPr>
      </p:pic>
      <p:cxnSp>
        <p:nvCxnSpPr>
          <p:cNvPr id="40" name="直接箭头连接符 39"/>
          <p:cNvCxnSpPr/>
          <p:nvPr/>
        </p:nvCxnSpPr>
        <p:spPr>
          <a:xfrm flipV="1">
            <a:off x="4956851" y="3230542"/>
            <a:ext cx="186018" cy="1"/>
          </a:xfrm>
          <a:prstGeom prst="straightConnector1">
            <a:avLst/>
          </a:prstGeom>
          <a:noFill/>
          <a:ln w="25400" cap="flat" cmpd="sng" algn="ctr">
            <a:solidFill>
              <a:srgbClr val="4ACBD6"/>
            </a:solidFill>
            <a:prstDash val="solid"/>
            <a:tailEnd type="triangle"/>
          </a:ln>
          <a:effectLst/>
        </p:spPr>
      </p:cxnSp>
      <p:cxnSp>
        <p:nvCxnSpPr>
          <p:cNvPr id="41" name="直接箭头连接符 40"/>
          <p:cNvCxnSpPr/>
          <p:nvPr/>
        </p:nvCxnSpPr>
        <p:spPr>
          <a:xfrm flipV="1">
            <a:off x="6430543" y="3230543"/>
            <a:ext cx="186018" cy="1"/>
          </a:xfrm>
          <a:prstGeom prst="straightConnector1">
            <a:avLst/>
          </a:prstGeom>
          <a:noFill/>
          <a:ln w="25400" cap="flat" cmpd="sng" algn="ctr">
            <a:solidFill>
              <a:srgbClr val="4ACBD6"/>
            </a:solidFill>
            <a:prstDash val="solid"/>
            <a:tailEnd type="triangle"/>
          </a:ln>
          <a:effectLst/>
        </p:spPr>
      </p:cxnSp>
      <p:pic>
        <p:nvPicPr>
          <p:cNvPr id="42" name="图片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6423" y="2877144"/>
            <a:ext cx="934312" cy="688440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>
            <a:off x="5396209" y="3529809"/>
            <a:ext cx="110339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kumimoji="0" lang="en-US" altLang="zh-CN" sz="105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Factory </a:t>
            </a:r>
            <a:r>
              <a:rPr kumimoji="0" lang="en-US" altLang="zh-CN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Config</a:t>
            </a:r>
            <a:endParaRPr kumimoji="0" lang="zh-CN" altLang="en-US" sz="1050" dirty="0">
              <a:solidFill>
                <a:prstClr val="black">
                  <a:lumMod val="50000"/>
                  <a:lumOff val="50000"/>
                </a:prstClr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883305" y="2607415"/>
            <a:ext cx="1073546" cy="268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kumimoji="0" lang="en-US" altLang="zh-CN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Reset button</a:t>
            </a:r>
            <a:endParaRPr kumimoji="0" lang="zh-CN" altLang="en-US" sz="1050" dirty="0">
              <a:solidFill>
                <a:prstClr val="black">
                  <a:lumMod val="50000"/>
                  <a:lumOff val="50000"/>
                </a:prstClr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5">
            <a:duotone>
              <a:srgbClr val="4ACB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232" y="2794381"/>
            <a:ext cx="734340" cy="734340"/>
          </a:xfrm>
          <a:prstGeom prst="rect">
            <a:avLst/>
          </a:prstGeom>
        </p:spPr>
      </p:pic>
      <p:sp>
        <p:nvSpPr>
          <p:cNvPr id="53" name="文本框 52"/>
          <p:cNvSpPr txBox="1"/>
          <p:nvPr/>
        </p:nvSpPr>
        <p:spPr>
          <a:xfrm>
            <a:off x="946857" y="4324435"/>
            <a:ext cx="6673622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kumimoji="0"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Operators needs to provide high-cost after-sale service when end users reset the device.</a:t>
            </a:r>
          </a:p>
          <a:p>
            <a:pPr marL="342900" indent="-3429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Network problems may not be solved in time, resulting in poor user experience.</a:t>
            </a: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6">
            <a:duotone>
              <a:srgbClr val="4ACB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203" y="2810154"/>
            <a:ext cx="1011503" cy="955870"/>
          </a:xfrm>
          <a:prstGeom prst="rect">
            <a:avLst/>
          </a:prstGeom>
        </p:spPr>
      </p:pic>
      <p:sp>
        <p:nvSpPr>
          <p:cNvPr id="55" name="矩形 54"/>
          <p:cNvSpPr/>
          <p:nvPr/>
        </p:nvSpPr>
        <p:spPr>
          <a:xfrm>
            <a:off x="964053" y="3999406"/>
            <a:ext cx="13240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4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Problem</a:t>
            </a:r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813E90C8-8C70-4BBA-8716-922584E32C2B}"/>
              </a:ext>
            </a:extLst>
          </p:cNvPr>
          <p:cNvGrpSpPr/>
          <p:nvPr/>
        </p:nvGrpSpPr>
        <p:grpSpPr>
          <a:xfrm>
            <a:off x="1170343" y="550287"/>
            <a:ext cx="4534635" cy="1805487"/>
            <a:chOff x="1170343" y="550287"/>
            <a:chExt cx="4534635" cy="1805487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7">
              <a:duotone>
                <a:srgbClr val="005565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3822" y="988474"/>
              <a:ext cx="498755" cy="498755"/>
            </a:xfrm>
            <a:prstGeom prst="rect">
              <a:avLst/>
            </a:prstGeom>
          </p:spPr>
        </p:pic>
        <p:sp>
          <p:nvSpPr>
            <p:cNvPr id="36" name="椭圆 35"/>
            <p:cNvSpPr/>
            <p:nvPr/>
          </p:nvSpPr>
          <p:spPr>
            <a:xfrm>
              <a:off x="1170343" y="1732042"/>
              <a:ext cx="2070627" cy="448914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ACBD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+mn-cs"/>
              </a:endParaRPr>
            </a:p>
          </p:txBody>
        </p:sp>
        <p:cxnSp>
          <p:nvCxnSpPr>
            <p:cNvPr id="46" name="直接箭头连接符 45"/>
            <p:cNvCxnSpPr/>
            <p:nvPr/>
          </p:nvCxnSpPr>
          <p:spPr>
            <a:xfrm>
              <a:off x="2824248" y="1411934"/>
              <a:ext cx="205486" cy="1"/>
            </a:xfrm>
            <a:prstGeom prst="straightConnector1">
              <a:avLst/>
            </a:prstGeom>
            <a:noFill/>
            <a:ln w="25400" cap="flat" cmpd="sng" algn="ctr">
              <a:solidFill>
                <a:srgbClr val="4ACBD6"/>
              </a:solidFill>
              <a:prstDash val="solid"/>
              <a:tailEnd type="triangle"/>
            </a:ln>
            <a:effectLst/>
          </p:spPr>
        </p:cxn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8">
              <a:duotone>
                <a:srgbClr val="4ACBD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1381" y="1000751"/>
              <a:ext cx="498568" cy="498568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6">
              <a:duotone>
                <a:srgbClr val="4ACBD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8936" y="550287"/>
              <a:ext cx="514759" cy="486447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6">
              <a:duotone>
                <a:srgbClr val="4ACBD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7560" y="1008822"/>
              <a:ext cx="514759" cy="486447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6">
              <a:duotone>
                <a:srgbClr val="4ACBD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6141" y="1636510"/>
              <a:ext cx="514759" cy="486447"/>
            </a:xfrm>
            <a:prstGeom prst="rect">
              <a:avLst/>
            </a:prstGeom>
          </p:spPr>
        </p:pic>
        <p:sp>
          <p:nvSpPr>
            <p:cNvPr id="51" name="文本框 50"/>
            <p:cNvSpPr txBox="1"/>
            <p:nvPr/>
          </p:nvSpPr>
          <p:spPr>
            <a:xfrm>
              <a:off x="4927287" y="1365800"/>
              <a:ext cx="777691" cy="325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/>
                <a:buNone/>
              </a:pPr>
              <a:r>
                <a:rPr kumimoji="0" lang="en-US" altLang="zh-CN" sz="1400">
                  <a:solidFill>
                    <a:srgbClr val="1B6E75"/>
                  </a:solidFill>
                  <a:latin typeface="Arial"/>
                  <a:ea typeface="黑体" panose="02010609060101010101" pitchFamily="49" charset="-122"/>
                  <a:cs typeface="Arial"/>
                </a:rPr>
                <a:t>……</a:t>
              </a:r>
              <a:endParaRPr kumimoji="0" lang="zh-CN" altLang="en-US" sz="1400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endParaRPr>
            </a:p>
          </p:txBody>
        </p:sp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9">
              <a:duotone>
                <a:srgbClr val="005565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6487" y="1036779"/>
              <a:ext cx="457624" cy="370676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10">
              <a:duotone>
                <a:srgbClr val="4ACBD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921" y="1334164"/>
              <a:ext cx="385337" cy="366988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10">
              <a:duotone>
                <a:srgbClr val="4ACBD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9076" y="1339128"/>
              <a:ext cx="393659" cy="374913"/>
            </a:xfrm>
            <a:prstGeom prst="rect">
              <a:avLst/>
            </a:prstGeom>
          </p:spPr>
        </p:pic>
        <p:sp>
          <p:nvSpPr>
            <p:cNvPr id="58" name="文本框 57"/>
            <p:cNvSpPr txBox="1"/>
            <p:nvPr/>
          </p:nvSpPr>
          <p:spPr>
            <a:xfrm>
              <a:off x="1401978" y="1866655"/>
              <a:ext cx="1734770" cy="293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/>
                <a:buNone/>
              </a:pPr>
              <a:r>
                <a:rPr lang="en-US" altLang="zh-CN" sz="1200" b="1" u="sng" dirty="0">
                  <a:solidFill>
                    <a:srgbClr val="1B6E75"/>
                  </a:solidFill>
                  <a:latin typeface="Arial"/>
                  <a:ea typeface="黑体" panose="02010609060101010101" pitchFamily="49" charset="-122"/>
                  <a:cs typeface="Arial"/>
                </a:rPr>
                <a:t>Default</a:t>
              </a:r>
              <a:r>
                <a:rPr lang="zh-CN" altLang="en-US" sz="1200" b="1" u="sng" dirty="0">
                  <a:solidFill>
                    <a:srgbClr val="1B6E75"/>
                  </a:solidFill>
                  <a:latin typeface="Arial"/>
                  <a:ea typeface="黑体" panose="02010609060101010101" pitchFamily="49" charset="-122"/>
                  <a:cs typeface="Arial"/>
                </a:rPr>
                <a:t> </a:t>
              </a:r>
              <a:r>
                <a:rPr lang="en-US" altLang="zh-CN" sz="1200" b="1" u="sng" dirty="0">
                  <a:solidFill>
                    <a:srgbClr val="1B6E75"/>
                  </a:solidFill>
                  <a:latin typeface="Arial"/>
                  <a:ea typeface="黑体" panose="02010609060101010101" pitchFamily="49" charset="-122"/>
                  <a:cs typeface="Arial"/>
                </a:rPr>
                <a:t>configuration</a:t>
              </a:r>
              <a:endParaRPr lang="zh-CN" altLang="en-US" sz="1200" b="1" u="sng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305412" y="1710404"/>
              <a:ext cx="829073" cy="2684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ISP</a:t>
              </a:r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 </a:t>
              </a:r>
              <a:r>
                <a:rPr lang="en-US" altLang="zh-CN" sz="1050" dirty="0" err="1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Config</a:t>
              </a:r>
              <a:endParaRPr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endParaRPr>
            </a:p>
          </p:txBody>
        </p:sp>
        <p:sp>
          <p:nvSpPr>
            <p:cNvPr id="60" name="左大括号 59"/>
            <p:cNvSpPr/>
            <p:nvPr/>
          </p:nvSpPr>
          <p:spPr>
            <a:xfrm>
              <a:off x="4502921" y="778088"/>
              <a:ext cx="313475" cy="1421606"/>
            </a:xfrm>
            <a:prstGeom prst="leftBrace">
              <a:avLst/>
            </a:prstGeom>
            <a:noFill/>
            <a:ln w="25400" cap="flat" cmpd="sng" algn="ctr">
              <a:solidFill>
                <a:srgbClr val="4ACBD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+mn-cs"/>
              </a:endParaRPr>
            </a:p>
          </p:txBody>
        </p:sp>
        <p:cxnSp>
          <p:nvCxnSpPr>
            <p:cNvPr id="61" name="直接箭头连接符 24"/>
            <p:cNvCxnSpPr/>
            <p:nvPr/>
          </p:nvCxnSpPr>
          <p:spPr>
            <a:xfrm>
              <a:off x="4156639" y="1473952"/>
              <a:ext cx="234809" cy="1"/>
            </a:xfrm>
            <a:prstGeom prst="straightConnector1">
              <a:avLst/>
            </a:prstGeom>
            <a:noFill/>
            <a:ln w="25400" cap="flat" cmpd="sng" algn="ctr">
              <a:solidFill>
                <a:srgbClr val="4ACBD6"/>
              </a:solidFill>
              <a:prstDash val="solid"/>
              <a:tailEnd type="triangle"/>
            </a:ln>
            <a:effectLst/>
          </p:spPr>
        </p:cxnSp>
        <p:sp>
          <p:nvSpPr>
            <p:cNvPr id="62" name="文本框 61"/>
            <p:cNvSpPr txBox="1"/>
            <p:nvPr/>
          </p:nvSpPr>
          <p:spPr>
            <a:xfrm>
              <a:off x="1654070" y="1716081"/>
              <a:ext cx="1061509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/>
                <a:buNone/>
              </a:pPr>
              <a:r>
                <a:rPr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Factory</a:t>
              </a:r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 </a:t>
              </a:r>
              <a:r>
                <a:rPr lang="en-US" altLang="zh-CN" sz="1050" dirty="0" err="1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Config</a:t>
              </a:r>
              <a:endParaRPr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endParaRPr>
            </a:p>
          </p:txBody>
        </p:sp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11">
              <a:duotone>
                <a:prstClr val="black"/>
                <a:srgbClr val="4ACBD6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1887" y="1872479"/>
              <a:ext cx="196917" cy="196917"/>
            </a:xfrm>
            <a:prstGeom prst="rect">
              <a:avLst/>
            </a:prstGeom>
          </p:spPr>
        </p:pic>
        <p:sp>
          <p:nvSpPr>
            <p:cNvPr id="64" name="文本框 63"/>
            <p:cNvSpPr txBox="1"/>
            <p:nvPr/>
          </p:nvSpPr>
          <p:spPr>
            <a:xfrm>
              <a:off x="4820211" y="2087367"/>
              <a:ext cx="792205" cy="2684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/>
                <a:buNone/>
              </a:pPr>
              <a:r>
                <a:rPr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End</a:t>
              </a:r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 </a:t>
              </a:r>
              <a:r>
                <a:rPr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users</a:t>
              </a:r>
              <a:endParaRPr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5896890" y="1134464"/>
            <a:ext cx="2568694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ISPs have to set up the configuration  before selling to end users.</a:t>
            </a:r>
            <a:endParaRPr kumimoji="0" lang="zh-CN" altLang="en-US" sz="1050" dirty="0">
              <a:solidFill>
                <a:prstClr val="black"/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74988" y="2692225"/>
            <a:ext cx="270965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If  end users reset the device, it turns out to be the Factory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default configuration.</a:t>
            </a:r>
            <a:r>
              <a:rPr kumimoji="0" lang="zh-CN" altLang="en-US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Operators have to send after-sale service personnel to set it up for end users, which brings costs.</a:t>
            </a:r>
            <a:r>
              <a:rPr kumimoji="0" lang="zh-CN" altLang="zh-CN" sz="105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</a:t>
            </a:r>
            <a:endParaRPr lang="zh-CN" altLang="en-US" sz="1050" dirty="0">
              <a:solidFill>
                <a:prstClr val="black">
                  <a:lumMod val="50000"/>
                  <a:lumOff val="50000"/>
                </a:prstClr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2681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658" y="3258586"/>
            <a:ext cx="541588" cy="569253"/>
          </a:xfrm>
          <a:prstGeom prst="rect">
            <a:avLst/>
          </a:prstGeom>
        </p:spPr>
      </p:pic>
      <p:cxnSp>
        <p:nvCxnSpPr>
          <p:cNvPr id="56" name="直接箭头连接符 55"/>
          <p:cNvCxnSpPr/>
          <p:nvPr/>
        </p:nvCxnSpPr>
        <p:spPr>
          <a:xfrm flipV="1">
            <a:off x="6002237" y="3493097"/>
            <a:ext cx="186018" cy="1"/>
          </a:xfrm>
          <a:prstGeom prst="straightConnector1">
            <a:avLst/>
          </a:prstGeom>
          <a:noFill/>
          <a:ln w="25400" cap="flat" cmpd="sng" algn="ctr">
            <a:solidFill>
              <a:srgbClr val="4ACBD6"/>
            </a:solidFill>
            <a:prstDash val="solid"/>
            <a:tailEnd type="triangle"/>
          </a:ln>
          <a:effectLst/>
        </p:spPr>
      </p:cxnSp>
      <p:pic>
        <p:nvPicPr>
          <p:cNvPr id="57" name="图片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770" y="3257184"/>
            <a:ext cx="587709" cy="433049"/>
          </a:xfrm>
          <a:prstGeom prst="rect">
            <a:avLst/>
          </a:prstGeom>
        </p:spPr>
      </p:pic>
      <p:sp>
        <p:nvSpPr>
          <p:cNvPr id="58" name="文本框 57"/>
          <p:cNvSpPr txBox="1"/>
          <p:nvPr/>
        </p:nvSpPr>
        <p:spPr>
          <a:xfrm>
            <a:off x="6222732" y="3623950"/>
            <a:ext cx="678656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kumimoji="0"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ISP Config</a:t>
            </a:r>
            <a:endParaRPr kumimoji="0" lang="zh-CN" alt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250984" y="3075433"/>
            <a:ext cx="780146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kumimoji="0"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Reset button</a:t>
            </a:r>
            <a:endParaRPr kumimoji="0" lang="zh-CN" altLang="en-US" sz="800" dirty="0">
              <a:solidFill>
                <a:prstClr val="black">
                  <a:lumMod val="50000"/>
                  <a:lumOff val="50000"/>
                </a:prstClr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>
          <a:blip r:embed="rId4">
            <a:duotone>
              <a:srgbClr val="4ACB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641" y="3279849"/>
            <a:ext cx="472775" cy="472775"/>
          </a:xfrm>
          <a:prstGeom prst="rect">
            <a:avLst/>
          </a:prstGeom>
        </p:spPr>
      </p:pic>
      <p:sp>
        <p:nvSpPr>
          <p:cNvPr id="61" name="文本框 60"/>
          <p:cNvSpPr txBox="1"/>
          <p:nvPr/>
        </p:nvSpPr>
        <p:spPr>
          <a:xfrm>
            <a:off x="730103" y="2238111"/>
            <a:ext cx="316243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ISPs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can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kumimoji="0"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set up default configuration</a:t>
            </a:r>
            <a:r>
              <a:rPr kumimoji="0"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flexibly </a:t>
            </a:r>
            <a:r>
              <a:rPr kumimoji="0" lang="en-US" altLang="zh-CN" sz="12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</a:rPr>
              <a:t>according to their requirements</a:t>
            </a:r>
            <a:r>
              <a:rPr kumimoji="0"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62" name="矩形 61"/>
          <p:cNvSpPr/>
          <p:nvPr/>
        </p:nvSpPr>
        <p:spPr>
          <a:xfrm>
            <a:off x="280856" y="73818"/>
            <a:ext cx="82608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Agile</a:t>
            </a:r>
            <a:r>
              <a:rPr kumimoji="0" lang="zh-CN" altLang="en-US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kumimoji="0" lang="en-US" altLang="zh-CN" sz="2000" b="1" dirty="0" err="1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Config</a:t>
            </a:r>
            <a:r>
              <a:rPr kumimoji="0" lang="zh-CN" altLang="en-US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kumimoji="0" lang="en-US" altLang="zh-CN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Allow</a:t>
            </a:r>
            <a:r>
              <a:rPr kumimoji="0" lang="zh-CN" altLang="en-US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kumimoji="0" lang="en-US" altLang="zh-CN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Operators</a:t>
            </a:r>
            <a:r>
              <a:rPr kumimoji="0" lang="zh-CN" altLang="en-US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kumimoji="0" lang="en-US" altLang="zh-CN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to</a:t>
            </a:r>
            <a:r>
              <a:rPr kumimoji="0" lang="zh-CN" altLang="en-US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kumimoji="0" lang="en-US" altLang="zh-CN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Set</a:t>
            </a:r>
            <a:r>
              <a:rPr kumimoji="0" lang="zh-CN" altLang="en-US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kumimoji="0" lang="en-US" altLang="zh-CN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Up</a:t>
            </a:r>
            <a:r>
              <a:rPr kumimoji="0" lang="zh-CN" altLang="en-US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kumimoji="0" lang="en-US" altLang="zh-CN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Default</a:t>
            </a:r>
            <a:r>
              <a:rPr kumimoji="0" lang="zh-CN" altLang="en-US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kumimoji="0" lang="en-US" altLang="zh-CN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Configuration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1101085" y="4346315"/>
            <a:ext cx="4839786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Convenient to solve after-sales, improve end users satisfaction.</a:t>
            </a:r>
          </a:p>
          <a:p>
            <a:pPr marL="342900" indent="-3429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Cost savings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in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after-sale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services.</a:t>
            </a:r>
            <a:endParaRPr lang="zh-CN" altLang="en-US" sz="1200" dirty="0">
              <a:solidFill>
                <a:prstClr val="black"/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1821905" y="1731254"/>
            <a:ext cx="2070627" cy="448914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solidFill>
              <a:srgbClr val="4ACBD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 panose="02010609060101010101" pitchFamily="49" charset="-122"/>
              <a:cs typeface="+mn-cs"/>
            </a:endParaRPr>
          </a:p>
        </p:txBody>
      </p:sp>
      <p:cxnSp>
        <p:nvCxnSpPr>
          <p:cNvPr id="65" name="直接箭头连接符 24"/>
          <p:cNvCxnSpPr/>
          <p:nvPr/>
        </p:nvCxnSpPr>
        <p:spPr>
          <a:xfrm>
            <a:off x="1919275" y="1419175"/>
            <a:ext cx="205486" cy="1"/>
          </a:xfrm>
          <a:prstGeom prst="straightConnector1">
            <a:avLst/>
          </a:prstGeom>
          <a:noFill/>
          <a:ln w="25400" cap="flat" cmpd="sng" algn="ctr">
            <a:solidFill>
              <a:srgbClr val="4ACBD6"/>
            </a:solidFill>
            <a:prstDash val="solid"/>
            <a:tailEnd type="triangle"/>
          </a:ln>
          <a:effectLst/>
        </p:spPr>
      </p:cxnSp>
      <p:pic>
        <p:nvPicPr>
          <p:cNvPr id="66" name="图片 65"/>
          <p:cNvPicPr>
            <a:picLocks noChangeAspect="1"/>
          </p:cNvPicPr>
          <p:nvPr/>
        </p:nvPicPr>
        <p:blipFill>
          <a:blip r:embed="rId5">
            <a:duotone>
              <a:srgbClr val="4ACB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408" y="1007992"/>
            <a:ext cx="498568" cy="498568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6">
            <a:duotone>
              <a:srgbClr val="005565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514" y="1044020"/>
            <a:ext cx="457624" cy="370676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7">
            <a:duotone>
              <a:srgbClr val="4ACB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103" y="1346369"/>
            <a:ext cx="393659" cy="374913"/>
          </a:xfrm>
          <a:prstGeom prst="rect">
            <a:avLst/>
          </a:prstGeom>
        </p:spPr>
      </p:pic>
      <p:sp>
        <p:nvSpPr>
          <p:cNvPr id="69" name="文本框 68"/>
          <p:cNvSpPr txBox="1"/>
          <p:nvPr/>
        </p:nvSpPr>
        <p:spPr>
          <a:xfrm>
            <a:off x="2053540" y="1865867"/>
            <a:ext cx="173476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lang="en-US" altLang="zh-CN" sz="1200" b="1" u="sng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Default</a:t>
            </a:r>
            <a:r>
              <a:rPr lang="zh-CN" altLang="en-US" sz="1200" b="1" u="sng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b="1" u="sng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configuration</a:t>
            </a:r>
            <a:endParaRPr lang="zh-CN" altLang="en-US" sz="1200" b="1" u="sng" dirty="0">
              <a:solidFill>
                <a:srgbClr val="1B6E75"/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2400439" y="1717645"/>
            <a:ext cx="829073" cy="268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ISP</a:t>
            </a:r>
            <a:r>
              <a:rPr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050" dirty="0" err="1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Config</a:t>
            </a:r>
            <a:endParaRPr lang="zh-CN" altLang="en-US" sz="1050" dirty="0">
              <a:solidFill>
                <a:prstClr val="black">
                  <a:lumMod val="50000"/>
                  <a:lumOff val="50000"/>
                </a:prstClr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642772" y="1723322"/>
            <a:ext cx="106150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lang="en-US" altLang="zh-CN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Factory</a:t>
            </a:r>
            <a:r>
              <a:rPr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050" dirty="0" err="1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rPr>
              <a:t>Config</a:t>
            </a:r>
            <a:endParaRPr lang="zh-CN" altLang="en-US" sz="1050" dirty="0">
              <a:solidFill>
                <a:prstClr val="black">
                  <a:lumMod val="50000"/>
                  <a:lumOff val="50000"/>
                </a:prstClr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8">
            <a:duotone>
              <a:prstClr val="black"/>
              <a:srgbClr val="4ACBD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953" y="1871691"/>
            <a:ext cx="196917" cy="196917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9">
            <a:duotone>
              <a:srgbClr val="4ACB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287" y="3082883"/>
            <a:ext cx="868178" cy="820428"/>
          </a:xfrm>
          <a:prstGeom prst="rect">
            <a:avLst/>
          </a:prstGeom>
        </p:spPr>
      </p:pic>
      <p:sp>
        <p:nvSpPr>
          <p:cNvPr id="74" name="左右箭头 73"/>
          <p:cNvSpPr/>
          <p:nvPr/>
        </p:nvSpPr>
        <p:spPr>
          <a:xfrm>
            <a:off x="4019894" y="1880509"/>
            <a:ext cx="563554" cy="239121"/>
          </a:xfrm>
          <a:prstGeom prst="leftRightArrow">
            <a:avLst/>
          </a:prstGeom>
          <a:solidFill>
            <a:srgbClr val="4ACBD6"/>
          </a:solidFill>
          <a:ln w="9525" cap="flat" cmpd="sng" algn="ctr">
            <a:solidFill>
              <a:srgbClr val="4ACBD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835743" y="3298864"/>
            <a:ext cx="350803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When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the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end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users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reset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the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device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，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it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turns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out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to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be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the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default</a:t>
            </a:r>
            <a:r>
              <a:rPr lang="zh-CN" altLang="en-US" sz="12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configuration</a:t>
            </a:r>
            <a:r>
              <a:rPr lang="zh-CN" altLang="en-US" sz="12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of</a:t>
            </a:r>
            <a:r>
              <a:rPr lang="zh-CN" altLang="en-US" sz="12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ISPs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.</a:t>
            </a:r>
            <a:endParaRPr lang="zh-CN" altLang="en-US" sz="1200" dirty="0">
              <a:solidFill>
                <a:prstClr val="black"/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pic>
        <p:nvPicPr>
          <p:cNvPr id="76" name="图片 75"/>
          <p:cNvPicPr>
            <a:picLocks noChangeAspect="1"/>
          </p:cNvPicPr>
          <p:nvPr/>
        </p:nvPicPr>
        <p:blipFill>
          <a:blip r:embed="rId10">
            <a:duotone>
              <a:srgbClr val="005565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228" y="1087221"/>
            <a:ext cx="498755" cy="498755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/>
        </p:nvPicPr>
        <p:blipFill>
          <a:blip r:embed="rId7">
            <a:duotone>
              <a:srgbClr val="4ACBD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327" y="1432911"/>
            <a:ext cx="385337" cy="366988"/>
          </a:xfrm>
          <a:prstGeom prst="rect">
            <a:avLst/>
          </a:prstGeom>
        </p:spPr>
      </p:pic>
      <p:sp>
        <p:nvSpPr>
          <p:cNvPr id="78" name="文本框 77"/>
          <p:cNvSpPr txBox="1"/>
          <p:nvPr/>
        </p:nvSpPr>
        <p:spPr>
          <a:xfrm>
            <a:off x="1125733" y="3991540"/>
            <a:ext cx="1069524" cy="3251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Benefits</a:t>
            </a:r>
            <a:r>
              <a:rPr lang="zh-CN" altLang="en-US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：</a:t>
            </a:r>
            <a:endParaRPr lang="en-US" altLang="zh-CN" sz="1400" b="1" dirty="0">
              <a:solidFill>
                <a:srgbClr val="1B6E75"/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graphicFrame>
        <p:nvGraphicFramePr>
          <p:cNvPr id="79" name="表格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041387"/>
              </p:ext>
            </p:extLst>
          </p:nvPr>
        </p:nvGraphicFramePr>
        <p:xfrm>
          <a:off x="4668306" y="914402"/>
          <a:ext cx="2951694" cy="1828800"/>
        </p:xfrm>
        <a:graphic>
          <a:graphicData uri="http://schemas.openxmlformats.org/drawingml/2006/table">
            <a:tbl>
              <a:tblPr firstRow="1" bandRow="1"/>
              <a:tblGrid>
                <a:gridCol w="1475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58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3626"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altLang="zh-CN" sz="1200" b="0" dirty="0"/>
                        <a:t>WAN</a:t>
                      </a:r>
                      <a:r>
                        <a:rPr lang="zh-CN" altLang="en-US" sz="1200" b="0" dirty="0"/>
                        <a:t> </a:t>
                      </a:r>
                      <a:r>
                        <a:rPr lang="en-US" altLang="zh-CN" sz="1200" b="0" dirty="0"/>
                        <a:t>settings</a:t>
                      </a:r>
                      <a:endParaRPr lang="zh-CN" altLang="en-US" sz="1200" b="0" dirty="0"/>
                    </a:p>
                  </a:txBody>
                  <a:tcPr anchor="ctr">
                    <a:lnL w="12700" cmpd="sng">
                      <a:solidFill>
                        <a:srgbClr val="005565"/>
                      </a:solidFill>
                    </a:lnL>
                    <a:lnR w="12700" cmpd="sng">
                      <a:solidFill>
                        <a:srgbClr val="005565"/>
                      </a:solidFill>
                    </a:lnR>
                    <a:lnT w="12700" cmpd="sng">
                      <a:solidFill>
                        <a:srgbClr val="005565"/>
                      </a:solidFill>
                    </a:lnT>
                    <a:lnB w="25400" cmpd="sng">
                      <a:solidFill>
                        <a:srgbClr val="00556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altLang="zh-CN" sz="1200" b="0" dirty="0"/>
                        <a:t>WAN</a:t>
                      </a:r>
                      <a:r>
                        <a:rPr lang="zh-CN" altLang="en-US" sz="1200" b="0" dirty="0"/>
                        <a:t> </a:t>
                      </a:r>
                      <a:r>
                        <a:rPr lang="en-US" altLang="zh-CN" sz="1200" b="0" dirty="0"/>
                        <a:t>Connection</a:t>
                      </a:r>
                      <a:r>
                        <a:rPr lang="zh-CN" altLang="en-US" sz="1200" b="0" dirty="0"/>
                        <a:t> </a:t>
                      </a:r>
                      <a:r>
                        <a:rPr lang="en-US" altLang="zh-CN" sz="1200" b="0" dirty="0"/>
                        <a:t>Type</a:t>
                      </a:r>
                      <a:endParaRPr lang="zh-CN" altLang="en-US" sz="1200" b="0" dirty="0"/>
                    </a:p>
                  </a:txBody>
                  <a:tcPr anchor="ctr">
                    <a:lnL w="12700" cmpd="sng">
                      <a:solidFill>
                        <a:srgbClr val="005565"/>
                      </a:solidFill>
                    </a:lnL>
                    <a:lnR w="12700" cmpd="sng">
                      <a:solidFill>
                        <a:srgbClr val="005565"/>
                      </a:solidFill>
                    </a:lnR>
                    <a:lnT w="12700" cmpd="sng">
                      <a:solidFill>
                        <a:srgbClr val="005565"/>
                      </a:solidFill>
                    </a:lnT>
                    <a:lnB w="25400" cmpd="sng">
                      <a:solidFill>
                        <a:srgbClr val="00556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176">
                <a:tc rowSpan="3"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altLang="zh-CN" sz="1200" dirty="0"/>
                        <a:t>Wireless</a:t>
                      </a:r>
                      <a:r>
                        <a:rPr lang="zh-CN" altLang="en-US" sz="1200" dirty="0"/>
                        <a:t> </a:t>
                      </a:r>
                      <a:r>
                        <a:rPr lang="en-US" altLang="zh-CN" sz="1200" dirty="0"/>
                        <a:t>settings</a:t>
                      </a:r>
                      <a:endParaRPr lang="zh-CN" altLang="en-US" sz="1200" dirty="0"/>
                    </a:p>
                  </a:txBody>
                  <a:tcPr anchor="ctr">
                    <a:lnL w="12700" cmpd="sng">
                      <a:solidFill>
                        <a:srgbClr val="005565"/>
                      </a:solidFill>
                    </a:lnL>
                    <a:lnR w="12700" cmpd="sng">
                      <a:solidFill>
                        <a:srgbClr val="005565"/>
                      </a:solidFill>
                    </a:lnR>
                    <a:lnT w="25400" cmpd="sng">
                      <a:solidFill>
                        <a:srgbClr val="005565"/>
                      </a:solidFill>
                    </a:lnT>
                    <a:lnB w="12700" cmpd="sng">
                      <a:solidFill>
                        <a:srgbClr val="00556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6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altLang="zh-CN" sz="1200" dirty="0"/>
                        <a:t>SSID</a:t>
                      </a:r>
                      <a:endParaRPr lang="zh-CN" altLang="en-US" sz="1200" dirty="0"/>
                    </a:p>
                  </a:txBody>
                  <a:tcPr anchor="ctr">
                    <a:lnL w="12700" cmpd="sng">
                      <a:solidFill>
                        <a:srgbClr val="005565"/>
                      </a:solidFill>
                    </a:lnL>
                    <a:lnR w="12700" cmpd="sng">
                      <a:solidFill>
                        <a:srgbClr val="005565"/>
                      </a:solidFill>
                    </a:lnR>
                    <a:lnT w="25400" cmpd="sng">
                      <a:solidFill>
                        <a:srgbClr val="005565"/>
                      </a:solidFill>
                    </a:lnT>
                    <a:lnB w="12700" cmpd="sng">
                      <a:solidFill>
                        <a:srgbClr val="00556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6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176">
                <a:tc vMerge="1"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altLang="zh-CN" sz="1200" dirty="0"/>
                        <a:t>Password</a:t>
                      </a:r>
                      <a:endParaRPr lang="zh-CN" altLang="en-US" sz="1200" dirty="0"/>
                    </a:p>
                  </a:txBody>
                  <a:tcPr anchor="ctr">
                    <a:lnL w="12700" cmpd="sng">
                      <a:solidFill>
                        <a:srgbClr val="005565"/>
                      </a:solidFill>
                    </a:lnL>
                    <a:lnR w="12700" cmpd="sng">
                      <a:solidFill>
                        <a:srgbClr val="005565"/>
                      </a:solidFill>
                    </a:lnR>
                    <a:lnT w="12700" cmpd="sng">
                      <a:solidFill>
                        <a:srgbClr val="005565"/>
                      </a:solidFill>
                    </a:lnT>
                    <a:lnB w="12700" cmpd="sng">
                      <a:solidFill>
                        <a:srgbClr val="00556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176">
                <a:tc vMerge="1"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altLang="zh-CN" sz="1200" dirty="0"/>
                        <a:t>Security</a:t>
                      </a:r>
                      <a:r>
                        <a:rPr lang="zh-CN" altLang="en-US" sz="1200" dirty="0"/>
                        <a:t> </a:t>
                      </a:r>
                      <a:r>
                        <a:rPr lang="en-US" altLang="zh-CN" sz="1200" dirty="0"/>
                        <a:t>settings</a:t>
                      </a:r>
                      <a:endParaRPr lang="zh-CN" altLang="en-US" sz="1200" dirty="0"/>
                    </a:p>
                  </a:txBody>
                  <a:tcPr anchor="ctr">
                    <a:lnL w="12700" cmpd="sng">
                      <a:solidFill>
                        <a:srgbClr val="005565"/>
                      </a:solidFill>
                    </a:lnL>
                    <a:lnR w="12700" cmpd="sng">
                      <a:solidFill>
                        <a:srgbClr val="005565"/>
                      </a:solidFill>
                    </a:lnR>
                    <a:lnT w="12700" cmpd="sng">
                      <a:solidFill>
                        <a:srgbClr val="005565"/>
                      </a:solidFill>
                    </a:lnT>
                    <a:lnB w="12700" cmpd="sng">
                      <a:solidFill>
                        <a:srgbClr val="00556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6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4176">
                <a:tc rowSpan="2"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altLang="zh-CN" sz="1200" dirty="0"/>
                        <a:t>System</a:t>
                      </a:r>
                      <a:r>
                        <a:rPr lang="zh-CN" altLang="en-US" sz="1200" baseline="0" dirty="0"/>
                        <a:t> </a:t>
                      </a:r>
                      <a:r>
                        <a:rPr lang="en-US" altLang="zh-CN" sz="1200" dirty="0"/>
                        <a:t>settings</a:t>
                      </a:r>
                      <a:endParaRPr lang="zh-CN" altLang="en-US" sz="1200" dirty="0"/>
                    </a:p>
                  </a:txBody>
                  <a:tcPr anchor="ctr">
                    <a:lnL w="12700" cmpd="sng">
                      <a:solidFill>
                        <a:srgbClr val="005565"/>
                      </a:solidFill>
                    </a:lnL>
                    <a:lnR w="12700" cmpd="sng">
                      <a:solidFill>
                        <a:srgbClr val="005565"/>
                      </a:solidFill>
                    </a:lnR>
                    <a:lnT w="12700" cmpd="sng">
                      <a:solidFill>
                        <a:srgbClr val="005565"/>
                      </a:solidFill>
                    </a:lnT>
                    <a:lnB w="12700" cmpd="sng">
                      <a:solidFill>
                        <a:srgbClr val="00556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altLang="zh-CN" sz="1200" dirty="0"/>
                        <a:t>Language</a:t>
                      </a:r>
                      <a:endParaRPr lang="zh-CN" altLang="en-US" sz="1200" dirty="0"/>
                    </a:p>
                  </a:txBody>
                  <a:tcPr anchor="ctr">
                    <a:lnL w="12700" cmpd="sng">
                      <a:solidFill>
                        <a:srgbClr val="005565"/>
                      </a:solidFill>
                    </a:lnL>
                    <a:lnR w="12700" cmpd="sng">
                      <a:solidFill>
                        <a:srgbClr val="005565"/>
                      </a:solidFill>
                    </a:lnR>
                    <a:lnT w="12700" cmpd="sng">
                      <a:solidFill>
                        <a:srgbClr val="005565"/>
                      </a:solidFill>
                    </a:lnT>
                    <a:lnB w="12700" cmpd="sng">
                      <a:solidFill>
                        <a:srgbClr val="00556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4176">
                <a:tc vMerge="1"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altLang="zh-CN" sz="1200" dirty="0"/>
                        <a:t>Time</a:t>
                      </a:r>
                      <a:r>
                        <a:rPr lang="zh-CN" altLang="en-US" sz="1200" dirty="0"/>
                        <a:t> </a:t>
                      </a:r>
                      <a:r>
                        <a:rPr lang="en-US" altLang="zh-CN" sz="1200" dirty="0"/>
                        <a:t>zone</a:t>
                      </a:r>
                      <a:endParaRPr lang="zh-CN" altLang="en-US" sz="1200" dirty="0"/>
                    </a:p>
                  </a:txBody>
                  <a:tcPr anchor="ctr">
                    <a:lnL w="12700" cmpd="sng">
                      <a:solidFill>
                        <a:srgbClr val="005565"/>
                      </a:solidFill>
                    </a:lnL>
                    <a:lnR w="12700" cmpd="sng">
                      <a:solidFill>
                        <a:srgbClr val="005565"/>
                      </a:solidFill>
                    </a:lnR>
                    <a:lnT w="12700" cmpd="sng">
                      <a:solidFill>
                        <a:srgbClr val="005565"/>
                      </a:solidFill>
                    </a:lnT>
                    <a:lnB w="12700" cmpd="sng">
                      <a:solidFill>
                        <a:srgbClr val="00556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6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0" name="文本框 79"/>
          <p:cNvSpPr txBox="1"/>
          <p:nvPr/>
        </p:nvSpPr>
        <p:spPr>
          <a:xfrm>
            <a:off x="4583095" y="660475"/>
            <a:ext cx="1968809" cy="2586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lang="en-US" altLang="zh-CN" sz="10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Some</a:t>
            </a:r>
            <a:r>
              <a:rPr lang="zh-CN" altLang="en-US" sz="10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0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of</a:t>
            </a:r>
            <a:r>
              <a:rPr lang="zh-CN" altLang="en-US" sz="10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0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default</a:t>
            </a:r>
            <a:r>
              <a:rPr lang="zh-CN" altLang="en-US" sz="10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0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configuration</a:t>
            </a:r>
            <a:r>
              <a:rPr lang="zh-CN" altLang="en-US" sz="10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：</a:t>
            </a:r>
          </a:p>
        </p:txBody>
      </p:sp>
    </p:spTree>
    <p:extLst>
      <p:ext uri="{BB962C8B-B14F-4D97-AF65-F5344CB8AC3E}">
        <p14:creationId xmlns:p14="http://schemas.microsoft.com/office/powerpoint/2010/main" val="1126129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68694" y="204985"/>
            <a:ext cx="2843664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lang="en-US" altLang="zh-CN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Case</a:t>
            </a:r>
            <a:r>
              <a:rPr lang="zh-CN" altLang="en-US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by</a:t>
            </a:r>
            <a:r>
              <a:rPr lang="zh-CN" altLang="en-US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ISP</a:t>
            </a:r>
            <a:r>
              <a:rPr lang="zh-CN" altLang="en-US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A</a:t>
            </a:r>
            <a:r>
              <a:rPr lang="zh-CN" altLang="en-US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Feedback</a:t>
            </a:r>
            <a:endParaRPr lang="zh-CN" altLang="en-US" b="1" dirty="0">
              <a:solidFill>
                <a:srgbClr val="1B6E75"/>
              </a:solidFill>
              <a:latin typeface="Arial"/>
              <a:ea typeface="黑体" panose="02010609060101010101" pitchFamily="49" charset="-122"/>
              <a:cs typeface="Arial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58881" y="1287276"/>
            <a:ext cx="7826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After-sale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service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troubled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ISP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A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for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a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very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long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time.</a:t>
            </a: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They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purchased </a:t>
            </a:r>
            <a:r>
              <a:rPr lang="en-US" altLang="zh-CN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TL-WR850N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(with Agile </a:t>
            </a:r>
            <a:r>
              <a:rPr lang="en-US" altLang="zh-CN" sz="1400" b="1" dirty="0" err="1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Config</a:t>
            </a:r>
            <a:r>
              <a:rPr lang="en-US" altLang="zh-CN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)</a:t>
            </a:r>
            <a:r>
              <a:rPr lang="zh-CN" altLang="en-US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from 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20/12/2017.</a:t>
            </a: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It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help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them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cost</a:t>
            </a:r>
            <a:r>
              <a:rPr lang="zh-CN" altLang="en-US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down</a:t>
            </a:r>
            <a:r>
              <a:rPr lang="zh-CN" altLang="en-US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both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on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after-sale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and</a:t>
            </a:r>
            <a:r>
              <a:rPr lang="zh-CN" altLang="en-US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batch</a:t>
            </a:r>
            <a:r>
              <a:rPr lang="zh-CN" altLang="en-US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b="1" dirty="0">
                <a:solidFill>
                  <a:srgbClr val="1B6E75"/>
                </a:solidFill>
                <a:latin typeface="Arial"/>
                <a:ea typeface="黑体" panose="02010609060101010101" pitchFamily="49" charset="-122"/>
                <a:cs typeface="Arial"/>
              </a:rPr>
              <a:t>configuration</a:t>
            </a:r>
            <a:r>
              <a:rPr lang="en-US" altLang="zh-CN" sz="12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.</a:t>
            </a: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789064"/>
              </p:ext>
            </p:extLst>
          </p:nvPr>
        </p:nvGraphicFramePr>
        <p:xfrm>
          <a:off x="758881" y="2878803"/>
          <a:ext cx="7082079" cy="1198880"/>
        </p:xfrm>
        <a:graphic>
          <a:graphicData uri="http://schemas.openxmlformats.org/drawingml/2006/table">
            <a:tbl>
              <a:tblPr firstRow="1" bandRow="1"/>
              <a:tblGrid>
                <a:gridCol w="3595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8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zh-CN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CBD6"/>
                    </a:solidFill>
                  </a:tcPr>
                </a:tc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1400" b="0" dirty="0">
                          <a:solidFill>
                            <a:schemeClr val="tx1"/>
                          </a:solidFill>
                          <a:cs typeface="Arial"/>
                        </a:rPr>
                        <a:t>B</a:t>
                      </a:r>
                      <a:r>
                        <a:rPr kumimoji="1" lang="en-US" altLang="zh-CN" sz="1400" b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efore</a:t>
                      </a:r>
                      <a:endParaRPr kumimoji="1" lang="zh-CN" altLang="en-US" sz="1400" b="0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CBD6"/>
                    </a:solidFill>
                  </a:tcPr>
                </a:tc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1400" b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Agile</a:t>
                      </a:r>
                      <a:r>
                        <a:rPr kumimoji="1" lang="zh-CN" altLang="en-US" sz="1400" b="0" dirty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kumimoji="1" lang="en-US" altLang="zh-CN" sz="1400" b="0" dirty="0" err="1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Config</a:t>
                      </a:r>
                      <a:endParaRPr kumimoji="1" lang="zh-CN" altLang="en-US" sz="1400" b="0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CB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altLang="zh-CN" sz="1200" b="1" dirty="0"/>
                        <a:t>Number</a:t>
                      </a:r>
                      <a:r>
                        <a:rPr lang="zh-CN" altLang="en-US" sz="1200" b="1" dirty="0"/>
                        <a:t> </a:t>
                      </a:r>
                      <a:r>
                        <a:rPr lang="en-US" altLang="zh-CN" sz="1200" b="1" dirty="0"/>
                        <a:t>of</a:t>
                      </a:r>
                      <a:r>
                        <a:rPr lang="zh-CN" altLang="en-US" sz="1200" b="1" dirty="0"/>
                        <a:t> </a:t>
                      </a:r>
                      <a:r>
                        <a:rPr lang="en-US" altLang="zh-CN" sz="1200" b="1" dirty="0"/>
                        <a:t>after-sale</a:t>
                      </a:r>
                      <a:r>
                        <a:rPr lang="zh-CN" altLang="en-US" sz="1200" b="1" dirty="0"/>
                        <a:t> </a:t>
                      </a:r>
                      <a:r>
                        <a:rPr lang="en-US" altLang="zh-CN" sz="1200" b="1" dirty="0"/>
                        <a:t>services</a:t>
                      </a:r>
                      <a:r>
                        <a:rPr lang="zh-CN" altLang="en-US" sz="1200" b="1" dirty="0"/>
                        <a:t> </a:t>
                      </a:r>
                      <a:r>
                        <a:rPr lang="en-US" altLang="zh-CN" sz="1200" b="1" baseline="0" dirty="0"/>
                        <a:t>/</a:t>
                      </a:r>
                      <a:r>
                        <a:rPr lang="zh-CN" altLang="en-US" sz="1200" b="1" dirty="0"/>
                        <a:t> </a:t>
                      </a:r>
                      <a:r>
                        <a:rPr lang="en-US" altLang="zh-CN" sz="1200" b="1" dirty="0"/>
                        <a:t>month</a:t>
                      </a:r>
                    </a:p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due</a:t>
                      </a:r>
                      <a:r>
                        <a:rPr lang="zh-CN" altLang="en-US" sz="1200" dirty="0"/>
                        <a:t> </a:t>
                      </a:r>
                      <a:r>
                        <a:rPr lang="en-US" altLang="zh-CN" sz="1200" dirty="0"/>
                        <a:t>to</a:t>
                      </a:r>
                      <a:r>
                        <a:rPr lang="zh-CN" altLang="en-US" sz="1200" dirty="0"/>
                        <a:t> </a:t>
                      </a:r>
                      <a:r>
                        <a:rPr lang="en-US" altLang="zh-CN" sz="1200" dirty="0"/>
                        <a:t>abnormal</a:t>
                      </a:r>
                      <a:r>
                        <a:rPr lang="zh-CN" altLang="en-US" sz="1200" dirty="0"/>
                        <a:t> </a:t>
                      </a:r>
                      <a:r>
                        <a:rPr lang="en-US" altLang="zh-CN" sz="1200" dirty="0"/>
                        <a:t>configuration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CBD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/>
                        <a:t>65</a:t>
                      </a:r>
                      <a:endParaRPr lang="zh-CN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CBD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/>
                        <a:t>15</a:t>
                      </a:r>
                      <a:endParaRPr lang="zh-CN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CBD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altLang="zh-CN" sz="1200" b="1" dirty="0"/>
                        <a:t>Time</a:t>
                      </a:r>
                      <a:r>
                        <a:rPr lang="en-US" altLang="zh-CN" sz="1200" b="1" baseline="0" dirty="0"/>
                        <a:t> costs on customization</a:t>
                      </a:r>
                      <a:r>
                        <a:rPr lang="zh-CN" altLang="en-US" sz="1200" b="1" baseline="0" dirty="0"/>
                        <a:t> </a:t>
                      </a:r>
                      <a:r>
                        <a:rPr lang="en-US" altLang="zh-CN" sz="1200" b="1" baseline="0" dirty="0"/>
                        <a:t>/</a:t>
                      </a:r>
                      <a:r>
                        <a:rPr lang="zh-CN" altLang="en-US" sz="1200" b="1" baseline="0" dirty="0"/>
                        <a:t> </a:t>
                      </a:r>
                      <a:r>
                        <a:rPr lang="en-US" altLang="zh-CN" sz="1200" b="1" baseline="0" dirty="0"/>
                        <a:t>100</a:t>
                      </a:r>
                      <a:r>
                        <a:rPr lang="zh-CN" altLang="en-US" sz="1200" b="1" baseline="0" dirty="0"/>
                        <a:t> </a:t>
                      </a:r>
                      <a:r>
                        <a:rPr lang="en-US" altLang="zh-CN" sz="1200" b="1" baseline="0" dirty="0"/>
                        <a:t>pieces</a:t>
                      </a:r>
                      <a:r>
                        <a:rPr lang="zh-CN" altLang="en-US" sz="1200" b="1" baseline="0" dirty="0"/>
                        <a:t> </a:t>
                      </a:r>
                      <a:endParaRPr lang="zh-CN" altLang="en-US" sz="12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CBD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/>
                        <a:t>200mins</a:t>
                      </a:r>
                      <a:endParaRPr lang="zh-CN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CBD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8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2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457189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/>
                        <a:t>40mins</a:t>
                      </a:r>
                      <a:endParaRPr lang="zh-CN" alt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CBD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737" y="1125911"/>
            <a:ext cx="824295" cy="1020478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7619675" y="1402596"/>
            <a:ext cx="131778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  <a:ea typeface="Arial" charset="0"/>
                <a:cs typeface="Arial" charset="0"/>
              </a:rPr>
              <a:t>TL-WR850N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  <a:ea typeface="Arial" charset="0"/>
                <a:cs typeface="Arial" charset="0"/>
              </a:rPr>
              <a:t>with Agile Config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58881" y="2449608"/>
            <a:ext cx="3914854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</a:pPr>
            <a:r>
              <a:rPr lang="en-US" altLang="zh-CN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The</a:t>
            </a:r>
            <a:r>
              <a:rPr lang="zh-CN" altLang="en-US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data</a:t>
            </a:r>
            <a:r>
              <a:rPr lang="zh-CN" altLang="en-US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we</a:t>
            </a:r>
            <a:r>
              <a:rPr lang="zh-CN" altLang="en-US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asked</a:t>
            </a:r>
            <a:r>
              <a:rPr lang="zh-CN" altLang="en-US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and</a:t>
            </a:r>
            <a:r>
              <a:rPr lang="zh-CN" altLang="en-US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recorded</a:t>
            </a:r>
            <a:r>
              <a:rPr lang="zh-CN" altLang="en-US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is</a:t>
            </a:r>
            <a:r>
              <a:rPr lang="zh-CN" altLang="en-US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as</a:t>
            </a:r>
            <a:r>
              <a:rPr lang="zh-CN" altLang="en-US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follows,</a:t>
            </a:r>
            <a:r>
              <a:rPr lang="zh-CN" altLang="en-US" sz="1400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006730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4403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75515" y="255915"/>
            <a:ext cx="862470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</a:pPr>
            <a:r>
              <a:rPr kumimoji="0" lang="en-US" altLang="zh-CN" sz="24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TP-Link Agile Config Tool to Meet the WISP’s Expectation</a:t>
            </a:r>
            <a:endParaRPr kumimoji="0" lang="zh-CN" altLang="zh-CN" sz="2400" b="1" dirty="0">
              <a:solidFill>
                <a:srgbClr val="005565"/>
              </a:solidFill>
              <a:latin typeface="Arial"/>
              <a:ea typeface="Arial" charset="0"/>
              <a:cs typeface="Arial" charset="0"/>
            </a:endParaRPr>
          </a:p>
        </p:txBody>
      </p:sp>
      <p:sp>
        <p:nvSpPr>
          <p:cNvPr id="5" name="箭號: 向右 4">
            <a:extLst>
              <a:ext uri="{FF2B5EF4-FFF2-40B4-BE49-F238E27FC236}">
                <a16:creationId xmlns:a16="http://schemas.microsoft.com/office/drawing/2014/main" id="{9AB24D00-9605-4E5D-9C2E-CFA94280A04E}"/>
              </a:ext>
            </a:extLst>
          </p:cNvPr>
          <p:cNvSpPr/>
          <p:nvPr/>
        </p:nvSpPr>
        <p:spPr>
          <a:xfrm>
            <a:off x="2245500" y="1058651"/>
            <a:ext cx="2975959" cy="1758463"/>
          </a:xfrm>
          <a:prstGeom prst="rightArrow">
            <a:avLst/>
          </a:prstGeom>
          <a:gradFill flip="none" rotWithShape="1">
            <a:gsLst>
              <a:gs pos="0">
                <a:srgbClr val="324A5E">
                  <a:shade val="30000"/>
                  <a:satMod val="115000"/>
                </a:srgbClr>
              </a:gs>
              <a:gs pos="50000">
                <a:srgbClr val="324A5E">
                  <a:shade val="67500"/>
                  <a:satMod val="115000"/>
                </a:srgbClr>
              </a:gs>
              <a:gs pos="100000">
                <a:srgbClr val="324A5E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/>
              <a:t>   </a:t>
            </a:r>
            <a:r>
              <a:rPr lang="en-US" altLang="zh-TW" sz="2400" b="1" dirty="0"/>
              <a:t>What WISP Want</a:t>
            </a:r>
            <a:endParaRPr lang="zh-TW" altLang="en-US" sz="2000" b="1" dirty="0"/>
          </a:p>
        </p:txBody>
      </p:sp>
      <p:pic>
        <p:nvPicPr>
          <p:cNvPr id="1026" name="Picture 2" descr="ç¸éåç">
            <a:extLst>
              <a:ext uri="{FF2B5EF4-FFF2-40B4-BE49-F238E27FC236}">
                <a16:creationId xmlns:a16="http://schemas.microsoft.com/office/drawing/2014/main" id="{70253423-093A-475B-873F-6F6ABEB37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03" y="785792"/>
            <a:ext cx="2219710" cy="221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群組 7">
            <a:extLst>
              <a:ext uri="{FF2B5EF4-FFF2-40B4-BE49-F238E27FC236}">
                <a16:creationId xmlns:a16="http://schemas.microsoft.com/office/drawing/2014/main" id="{DA7BA729-88C8-4C91-85D8-BD880110045D}"/>
              </a:ext>
            </a:extLst>
          </p:cNvPr>
          <p:cNvGrpSpPr/>
          <p:nvPr/>
        </p:nvGrpSpPr>
        <p:grpSpPr>
          <a:xfrm>
            <a:off x="5304734" y="1383947"/>
            <a:ext cx="1126553" cy="1093791"/>
            <a:chOff x="5464161" y="1686405"/>
            <a:chExt cx="1126553" cy="1093791"/>
          </a:xfrm>
        </p:grpSpPr>
        <p:sp>
          <p:nvSpPr>
            <p:cNvPr id="6" name="橢圓 5">
              <a:extLst>
                <a:ext uri="{FF2B5EF4-FFF2-40B4-BE49-F238E27FC236}">
                  <a16:creationId xmlns:a16="http://schemas.microsoft.com/office/drawing/2014/main" id="{9E8509CE-9592-4BA6-92F5-D3BADE4B7555}"/>
                </a:ext>
              </a:extLst>
            </p:cNvPr>
            <p:cNvSpPr/>
            <p:nvPr/>
          </p:nvSpPr>
          <p:spPr>
            <a:xfrm>
              <a:off x="5464161" y="1686405"/>
              <a:ext cx="1126553" cy="1093791"/>
            </a:xfrm>
            <a:prstGeom prst="ellipse">
              <a:avLst/>
            </a:prstGeom>
            <a:solidFill>
              <a:srgbClr val="2C998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7" name="文字方塊 6">
              <a:extLst>
                <a:ext uri="{FF2B5EF4-FFF2-40B4-BE49-F238E27FC236}">
                  <a16:creationId xmlns:a16="http://schemas.microsoft.com/office/drawing/2014/main" id="{CF2985F7-50D0-4194-86B4-C25AF8E69FDA}"/>
                </a:ext>
              </a:extLst>
            </p:cNvPr>
            <p:cNvSpPr txBox="1"/>
            <p:nvPr/>
          </p:nvSpPr>
          <p:spPr>
            <a:xfrm>
              <a:off x="5541310" y="1910135"/>
              <a:ext cx="97225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b="1" dirty="0">
                  <a:solidFill>
                    <a:schemeClr val="bg1"/>
                  </a:solidFill>
                </a:rPr>
                <a:t>Fast</a:t>
              </a:r>
            </a:p>
            <a:p>
              <a:pPr algn="ctr"/>
              <a:r>
                <a:rPr lang="en-US" altLang="zh-TW" b="1" dirty="0">
                  <a:solidFill>
                    <a:schemeClr val="bg1"/>
                  </a:solidFill>
                </a:rPr>
                <a:t>Delivery</a:t>
              </a:r>
              <a:endParaRPr lang="zh-TW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群組 32">
            <a:extLst>
              <a:ext uri="{FF2B5EF4-FFF2-40B4-BE49-F238E27FC236}">
                <a16:creationId xmlns:a16="http://schemas.microsoft.com/office/drawing/2014/main" id="{AF397B34-426D-427E-80CE-DCF0B615AF54}"/>
              </a:ext>
            </a:extLst>
          </p:cNvPr>
          <p:cNvGrpSpPr/>
          <p:nvPr/>
        </p:nvGrpSpPr>
        <p:grpSpPr>
          <a:xfrm>
            <a:off x="6526503" y="1383947"/>
            <a:ext cx="1144864" cy="1093791"/>
            <a:chOff x="5455006" y="1686405"/>
            <a:chExt cx="1144864" cy="1093791"/>
          </a:xfrm>
        </p:grpSpPr>
        <p:sp>
          <p:nvSpPr>
            <p:cNvPr id="34" name="橢圓 33">
              <a:extLst>
                <a:ext uri="{FF2B5EF4-FFF2-40B4-BE49-F238E27FC236}">
                  <a16:creationId xmlns:a16="http://schemas.microsoft.com/office/drawing/2014/main" id="{4DDC3A87-2456-4C56-8B24-BB976BA3249A}"/>
                </a:ext>
              </a:extLst>
            </p:cNvPr>
            <p:cNvSpPr/>
            <p:nvPr/>
          </p:nvSpPr>
          <p:spPr>
            <a:xfrm>
              <a:off x="5464161" y="1686405"/>
              <a:ext cx="1126553" cy="1093791"/>
            </a:xfrm>
            <a:prstGeom prst="ellipse">
              <a:avLst/>
            </a:prstGeom>
            <a:solidFill>
              <a:srgbClr val="2C998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35" name="文字方塊 34">
              <a:extLst>
                <a:ext uri="{FF2B5EF4-FFF2-40B4-BE49-F238E27FC236}">
                  <a16:creationId xmlns:a16="http://schemas.microsoft.com/office/drawing/2014/main" id="{1BF89D95-CAB6-4F78-B415-1160E0EFF709}"/>
                </a:ext>
              </a:extLst>
            </p:cNvPr>
            <p:cNvSpPr txBox="1"/>
            <p:nvPr/>
          </p:nvSpPr>
          <p:spPr>
            <a:xfrm>
              <a:off x="5455006" y="1910135"/>
              <a:ext cx="11448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b="1" dirty="0">
                  <a:solidFill>
                    <a:schemeClr val="bg1"/>
                  </a:solidFill>
                </a:rPr>
                <a:t>Appealing</a:t>
              </a:r>
            </a:p>
            <a:p>
              <a:pPr algn="ctr"/>
              <a:r>
                <a:rPr lang="en-US" altLang="zh-TW" b="1" dirty="0" err="1">
                  <a:solidFill>
                    <a:schemeClr val="bg1"/>
                  </a:solidFill>
                </a:rPr>
                <a:t>MoQ</a:t>
              </a:r>
              <a:endParaRPr lang="zh-TW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群組 35">
            <a:extLst>
              <a:ext uri="{FF2B5EF4-FFF2-40B4-BE49-F238E27FC236}">
                <a16:creationId xmlns:a16="http://schemas.microsoft.com/office/drawing/2014/main" id="{019846C2-C827-41E9-BA0D-57D9AAB1E04B}"/>
              </a:ext>
            </a:extLst>
          </p:cNvPr>
          <p:cNvGrpSpPr/>
          <p:nvPr/>
        </p:nvGrpSpPr>
        <p:grpSpPr>
          <a:xfrm>
            <a:off x="7773375" y="1383947"/>
            <a:ext cx="1249381" cy="1093791"/>
            <a:chOff x="5402748" y="1686405"/>
            <a:chExt cx="1249381" cy="1093791"/>
          </a:xfrm>
        </p:grpSpPr>
        <p:sp>
          <p:nvSpPr>
            <p:cNvPr id="37" name="橢圓 36">
              <a:extLst>
                <a:ext uri="{FF2B5EF4-FFF2-40B4-BE49-F238E27FC236}">
                  <a16:creationId xmlns:a16="http://schemas.microsoft.com/office/drawing/2014/main" id="{3030CD77-6E2C-43C8-B12C-75EB7D857E46}"/>
                </a:ext>
              </a:extLst>
            </p:cNvPr>
            <p:cNvSpPr/>
            <p:nvPr/>
          </p:nvSpPr>
          <p:spPr>
            <a:xfrm>
              <a:off x="5464161" y="1686405"/>
              <a:ext cx="1126553" cy="1093791"/>
            </a:xfrm>
            <a:prstGeom prst="ellipse">
              <a:avLst/>
            </a:prstGeom>
            <a:solidFill>
              <a:srgbClr val="2C998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38" name="文字方塊 37">
              <a:extLst>
                <a:ext uri="{FF2B5EF4-FFF2-40B4-BE49-F238E27FC236}">
                  <a16:creationId xmlns:a16="http://schemas.microsoft.com/office/drawing/2014/main" id="{6816E08B-2756-4344-83B2-D6408126CB90}"/>
                </a:ext>
              </a:extLst>
            </p:cNvPr>
            <p:cNvSpPr txBox="1"/>
            <p:nvPr/>
          </p:nvSpPr>
          <p:spPr>
            <a:xfrm>
              <a:off x="5402748" y="1910135"/>
              <a:ext cx="12493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b="1" dirty="0">
                  <a:solidFill>
                    <a:schemeClr val="bg1"/>
                  </a:solidFill>
                </a:rPr>
                <a:t>Flexible</a:t>
              </a:r>
            </a:p>
            <a:p>
              <a:pPr algn="ctr"/>
              <a:r>
                <a:rPr lang="en-US" altLang="zh-TW" sz="1400" b="1" dirty="0">
                  <a:solidFill>
                    <a:schemeClr val="bg1"/>
                  </a:solidFill>
                </a:rPr>
                <a:t>Customization</a:t>
              </a:r>
              <a:endParaRPr lang="zh-TW" alt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箭號: 向上 9">
            <a:extLst>
              <a:ext uri="{FF2B5EF4-FFF2-40B4-BE49-F238E27FC236}">
                <a16:creationId xmlns:a16="http://schemas.microsoft.com/office/drawing/2014/main" id="{A5C4E396-DB71-46DF-B3DB-F07B626D4F5C}"/>
              </a:ext>
            </a:extLst>
          </p:cNvPr>
          <p:cNvSpPr/>
          <p:nvPr/>
        </p:nvSpPr>
        <p:spPr>
          <a:xfrm>
            <a:off x="149413" y="3005502"/>
            <a:ext cx="2219709" cy="1468024"/>
          </a:xfrm>
          <a:prstGeom prst="upArrow">
            <a:avLst/>
          </a:prstGeom>
          <a:solidFill>
            <a:srgbClr val="00556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51E4493A-F19A-4C34-9F85-E634918910CD}"/>
              </a:ext>
            </a:extLst>
          </p:cNvPr>
          <p:cNvSpPr/>
          <p:nvPr/>
        </p:nvSpPr>
        <p:spPr>
          <a:xfrm>
            <a:off x="703385" y="3945989"/>
            <a:ext cx="8257956" cy="785192"/>
          </a:xfrm>
          <a:prstGeom prst="rect">
            <a:avLst/>
          </a:prstGeom>
          <a:solidFill>
            <a:srgbClr val="00556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b="1" dirty="0"/>
              <a:t>Leading Agile Config Tool from TP-Link</a:t>
            </a:r>
            <a:endParaRPr lang="zh-TW" altLang="en-US" sz="2000" b="1" dirty="0"/>
          </a:p>
        </p:txBody>
      </p:sp>
      <p:pic>
        <p:nvPicPr>
          <p:cNvPr id="39" name="图片 18">
            <a:extLst>
              <a:ext uri="{FF2B5EF4-FFF2-40B4-BE49-F238E27FC236}">
                <a16:creationId xmlns:a16="http://schemas.microsoft.com/office/drawing/2014/main" id="{28F7B6F9-B079-4D3E-BA30-108E0257928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11" y="3679270"/>
            <a:ext cx="992693" cy="923083"/>
          </a:xfrm>
          <a:prstGeom prst="rect">
            <a:avLst/>
          </a:prstGeom>
        </p:spPr>
      </p:pic>
      <p:grpSp>
        <p:nvGrpSpPr>
          <p:cNvPr id="40" name="组 17">
            <a:extLst>
              <a:ext uri="{FF2B5EF4-FFF2-40B4-BE49-F238E27FC236}">
                <a16:creationId xmlns:a16="http://schemas.microsoft.com/office/drawing/2014/main" id="{450A37CD-8538-442E-A719-3105C4A436A5}"/>
              </a:ext>
            </a:extLst>
          </p:cNvPr>
          <p:cNvGrpSpPr/>
          <p:nvPr/>
        </p:nvGrpSpPr>
        <p:grpSpPr>
          <a:xfrm>
            <a:off x="2923094" y="3414574"/>
            <a:ext cx="815043" cy="726237"/>
            <a:chOff x="3274176" y="2392677"/>
            <a:chExt cx="509046" cy="509046"/>
          </a:xfrm>
        </p:grpSpPr>
        <p:sp>
          <p:nvSpPr>
            <p:cNvPr id="41" name="椭圆 26">
              <a:extLst>
                <a:ext uri="{FF2B5EF4-FFF2-40B4-BE49-F238E27FC236}">
                  <a16:creationId xmlns:a16="http://schemas.microsoft.com/office/drawing/2014/main" id="{2BF7FC2B-80BA-401B-9EE0-091016602483}"/>
                </a:ext>
              </a:extLst>
            </p:cNvPr>
            <p:cNvSpPr/>
            <p:nvPr/>
          </p:nvSpPr>
          <p:spPr>
            <a:xfrm>
              <a:off x="3274176" y="2392677"/>
              <a:ext cx="509046" cy="509046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ACBD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+mn-cs"/>
              </a:endParaRPr>
            </a:p>
          </p:txBody>
        </p:sp>
        <p:pic>
          <p:nvPicPr>
            <p:cNvPr id="42" name="图片 27">
              <a:extLst>
                <a:ext uri="{FF2B5EF4-FFF2-40B4-BE49-F238E27FC236}">
                  <a16:creationId xmlns:a16="http://schemas.microsoft.com/office/drawing/2014/main" id="{5B4F6FF5-2323-477A-AC4E-AA890A364F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5671" y="2486046"/>
              <a:ext cx="326056" cy="322308"/>
            </a:xfrm>
            <a:prstGeom prst="rect">
              <a:avLst/>
            </a:prstGeom>
          </p:spPr>
        </p:pic>
      </p:grpSp>
      <p:grpSp>
        <p:nvGrpSpPr>
          <p:cNvPr id="43" name="组 7">
            <a:extLst>
              <a:ext uri="{FF2B5EF4-FFF2-40B4-BE49-F238E27FC236}">
                <a16:creationId xmlns:a16="http://schemas.microsoft.com/office/drawing/2014/main" id="{5DF76C93-98C1-4A9B-A57A-767E81DA6C46}"/>
              </a:ext>
            </a:extLst>
          </p:cNvPr>
          <p:cNvGrpSpPr/>
          <p:nvPr/>
        </p:nvGrpSpPr>
        <p:grpSpPr>
          <a:xfrm>
            <a:off x="4974361" y="3396561"/>
            <a:ext cx="815044" cy="734012"/>
            <a:chOff x="3274176" y="2394818"/>
            <a:chExt cx="509046" cy="509046"/>
          </a:xfrm>
        </p:grpSpPr>
        <p:sp>
          <p:nvSpPr>
            <p:cNvPr id="44" name="椭圆 29">
              <a:extLst>
                <a:ext uri="{FF2B5EF4-FFF2-40B4-BE49-F238E27FC236}">
                  <a16:creationId xmlns:a16="http://schemas.microsoft.com/office/drawing/2014/main" id="{A83C6D8F-95CF-408C-B73E-16FB29AB19C4}"/>
                </a:ext>
              </a:extLst>
            </p:cNvPr>
            <p:cNvSpPr/>
            <p:nvPr/>
          </p:nvSpPr>
          <p:spPr>
            <a:xfrm>
              <a:off x="3274176" y="2394818"/>
              <a:ext cx="509046" cy="509046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ACBD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+mn-cs"/>
              </a:endParaRPr>
            </a:p>
          </p:txBody>
        </p:sp>
        <p:pic>
          <p:nvPicPr>
            <p:cNvPr id="45" name="图片 30">
              <a:extLst>
                <a:ext uri="{FF2B5EF4-FFF2-40B4-BE49-F238E27FC236}">
                  <a16:creationId xmlns:a16="http://schemas.microsoft.com/office/drawing/2014/main" id="{1C16F8EE-E94F-46C3-9437-F739C9E59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8784" y="2491265"/>
              <a:ext cx="319830" cy="316152"/>
            </a:xfrm>
            <a:prstGeom prst="rect">
              <a:avLst/>
            </a:prstGeom>
          </p:spPr>
        </p:pic>
      </p:grpSp>
      <p:grpSp>
        <p:nvGrpSpPr>
          <p:cNvPr id="46" name="组 6">
            <a:extLst>
              <a:ext uri="{FF2B5EF4-FFF2-40B4-BE49-F238E27FC236}">
                <a16:creationId xmlns:a16="http://schemas.microsoft.com/office/drawing/2014/main" id="{306E3FCC-0A4A-4E0C-B1CC-FA659FEF8D4F}"/>
              </a:ext>
            </a:extLst>
          </p:cNvPr>
          <p:cNvGrpSpPr/>
          <p:nvPr/>
        </p:nvGrpSpPr>
        <p:grpSpPr>
          <a:xfrm>
            <a:off x="7211160" y="3370459"/>
            <a:ext cx="902101" cy="814466"/>
            <a:chOff x="3229574" y="3217804"/>
            <a:chExt cx="598250" cy="598250"/>
          </a:xfrm>
        </p:grpSpPr>
        <p:sp>
          <p:nvSpPr>
            <p:cNvPr id="47" name="椭圆 22">
              <a:extLst>
                <a:ext uri="{FF2B5EF4-FFF2-40B4-BE49-F238E27FC236}">
                  <a16:creationId xmlns:a16="http://schemas.microsoft.com/office/drawing/2014/main" id="{7AD414B1-485C-4EBE-AD48-574477E24259}"/>
                </a:ext>
              </a:extLst>
            </p:cNvPr>
            <p:cNvSpPr/>
            <p:nvPr/>
          </p:nvSpPr>
          <p:spPr>
            <a:xfrm>
              <a:off x="3274176" y="3262406"/>
              <a:ext cx="509046" cy="509046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ACBD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+mn-cs"/>
              </a:endParaRPr>
            </a:p>
          </p:txBody>
        </p:sp>
        <p:pic>
          <p:nvPicPr>
            <p:cNvPr id="48" name="图片 23">
              <a:extLst>
                <a:ext uri="{FF2B5EF4-FFF2-40B4-BE49-F238E27FC236}">
                  <a16:creationId xmlns:a16="http://schemas.microsoft.com/office/drawing/2014/main" id="{56EFE7EC-0773-4FE1-9AA8-9F216C6182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9574" y="3217804"/>
              <a:ext cx="598250" cy="598250"/>
            </a:xfrm>
            <a:prstGeom prst="rect">
              <a:avLst/>
            </a:prstGeom>
          </p:spPr>
        </p:pic>
      </p:grp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5B1E817B-A2F7-4861-9416-C9896830A6E8}"/>
              </a:ext>
            </a:extLst>
          </p:cNvPr>
          <p:cNvSpPr txBox="1"/>
          <p:nvPr/>
        </p:nvSpPr>
        <p:spPr>
          <a:xfrm>
            <a:off x="2313858" y="3086844"/>
            <a:ext cx="2092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>
                <a:solidFill>
                  <a:srgbClr val="54BFCB"/>
                </a:solidFill>
              </a:rPr>
              <a:t>Customized Your Own Default</a:t>
            </a:r>
            <a:endParaRPr lang="zh-TW" altLang="en-US" sz="1200" b="1" dirty="0">
              <a:solidFill>
                <a:srgbClr val="54BFCB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6408D09B-8916-4D71-8238-06C2EFE79E1E}"/>
              </a:ext>
            </a:extLst>
          </p:cNvPr>
          <p:cNvSpPr txBox="1"/>
          <p:nvPr/>
        </p:nvSpPr>
        <p:spPr>
          <a:xfrm>
            <a:off x="4438818" y="3086844"/>
            <a:ext cx="19924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>
                <a:solidFill>
                  <a:srgbClr val="54BFCB"/>
                </a:solidFill>
              </a:rPr>
              <a:t>Fast and Mass Configuration</a:t>
            </a:r>
            <a:endParaRPr lang="zh-TW" altLang="en-US" sz="1200" b="1" dirty="0">
              <a:solidFill>
                <a:srgbClr val="54BFCB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33C5B59D-85E0-4D6F-8783-70B5F756AAA3}"/>
              </a:ext>
            </a:extLst>
          </p:cNvPr>
          <p:cNvSpPr txBox="1"/>
          <p:nvPr/>
        </p:nvSpPr>
        <p:spPr>
          <a:xfrm>
            <a:off x="6677132" y="3086844"/>
            <a:ext cx="1970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>
                <a:solidFill>
                  <a:srgbClr val="54BFCB"/>
                </a:solidFill>
              </a:rPr>
              <a:t>Easy Setup Agile Config Tool</a:t>
            </a:r>
            <a:endParaRPr lang="zh-TW" altLang="en-US" sz="1200" b="1" dirty="0">
              <a:solidFill>
                <a:srgbClr val="54BF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895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183" y="418272"/>
            <a:ext cx="4776057" cy="331407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46919" y="4135742"/>
            <a:ext cx="6201592" cy="496996"/>
          </a:xfrm>
          <a:prstGeom prst="rect">
            <a:avLst/>
          </a:prstGeom>
          <a:solidFill>
            <a:srgbClr val="377883"/>
          </a:solidFill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The</a:t>
            </a:r>
            <a:r>
              <a:rPr kumimoji="0" lang="zh-CN" altLang="en-US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customization</a:t>
            </a:r>
            <a:r>
              <a:rPr kumimoji="0" lang="zh-CN" altLang="en-US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of</a:t>
            </a:r>
            <a:r>
              <a:rPr kumimoji="0" lang="zh-CN" altLang="en-US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each</a:t>
            </a:r>
            <a:r>
              <a:rPr kumimoji="0" lang="zh-CN" altLang="en-US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device</a:t>
            </a:r>
            <a:r>
              <a:rPr kumimoji="0" lang="zh-CN" altLang="en-US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will</a:t>
            </a:r>
            <a:r>
              <a:rPr kumimoji="0" lang="zh-CN" altLang="en-US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be</a:t>
            </a:r>
            <a:r>
              <a:rPr kumimoji="0" lang="zh-CN" altLang="en-US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completed</a:t>
            </a:r>
            <a:r>
              <a:rPr kumimoji="0" lang="zh-CN" altLang="en-US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in</a:t>
            </a:r>
            <a:r>
              <a:rPr kumimoji="0" lang="zh-CN" altLang="en-US" sz="1400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2000" b="1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10</a:t>
            </a:r>
            <a:r>
              <a:rPr kumimoji="0" lang="zh-CN" altLang="en-US" sz="2000" b="1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 </a:t>
            </a:r>
            <a:r>
              <a:rPr kumimoji="0" lang="en-US" altLang="zh-CN" sz="2000" b="1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seconds</a:t>
            </a:r>
            <a:r>
              <a:rPr kumimoji="0" lang="en-US" altLang="zh-CN" sz="1400" b="1" dirty="0">
                <a:solidFill>
                  <a:schemeClr val="bg1"/>
                </a:solidFill>
                <a:latin typeface="Arial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313173" y="685615"/>
            <a:ext cx="2469829" cy="656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TW" sz="1600" dirty="0">
                <a:solidFill>
                  <a:srgbClr val="377883"/>
                </a:solidFill>
                <a:latin typeface="Arial"/>
                <a:ea typeface="黑体" panose="02010609060101010101" pitchFamily="49" charset="-122"/>
              </a:rPr>
              <a:t>Just needs a general PC </a:t>
            </a: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TW" sz="1600" dirty="0">
                <a:solidFill>
                  <a:srgbClr val="377883"/>
                </a:solidFill>
                <a:latin typeface="Arial"/>
                <a:ea typeface="黑体" panose="02010609060101010101" pitchFamily="49" charset="-122"/>
              </a:rPr>
              <a:t>and Ethernet Switch.</a:t>
            </a:r>
            <a:endParaRPr kumimoji="0" lang="zh-CN" altLang="en-US" sz="1600" dirty="0">
              <a:solidFill>
                <a:srgbClr val="377883"/>
              </a:solidFill>
              <a:latin typeface="Arial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0856" y="155458"/>
            <a:ext cx="8863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24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How Does it Works</a:t>
            </a:r>
            <a:endParaRPr kumimoji="0" lang="zh-CN" altLang="zh-CN" sz="2400" b="1" dirty="0">
              <a:solidFill>
                <a:prstClr val="black">
                  <a:lumMod val="65000"/>
                  <a:lumOff val="35000"/>
                </a:prstClr>
              </a:solidFill>
              <a:latin typeface="Arial"/>
              <a:ea typeface="黑体" panose="02010609060101010101" pitchFamily="49" charset="-122"/>
            </a:endParaRPr>
          </a:p>
        </p:txBody>
      </p:sp>
      <p:pic>
        <p:nvPicPr>
          <p:cNvPr id="15" name="图片 18">
            <a:extLst>
              <a:ext uri="{FF2B5EF4-FFF2-40B4-BE49-F238E27FC236}">
                <a16:creationId xmlns:a16="http://schemas.microsoft.com/office/drawing/2014/main" id="{EAC6D8DE-44A4-4501-8BC0-853E475C6C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8478">
            <a:off x="3052248" y="993462"/>
            <a:ext cx="496479" cy="461665"/>
          </a:xfrm>
          <a:prstGeom prst="rect">
            <a:avLst/>
          </a:prstGeom>
        </p:spPr>
      </p:pic>
      <p:pic>
        <p:nvPicPr>
          <p:cNvPr id="2052" name="Picture 4" descr="ãstopwatch icon pngãçåçæå°çµæ">
            <a:extLst>
              <a:ext uri="{FF2B5EF4-FFF2-40B4-BE49-F238E27FC236}">
                <a16:creationId xmlns:a16="http://schemas.microsoft.com/office/drawing/2014/main" id="{F9D2D0D5-F430-44C9-9E63-CCC07FB43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997" y="3922929"/>
            <a:ext cx="842524" cy="842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文本框 10">
            <a:extLst>
              <a:ext uri="{FF2B5EF4-FFF2-40B4-BE49-F238E27FC236}">
                <a16:creationId xmlns:a16="http://schemas.microsoft.com/office/drawing/2014/main" id="{D68863A7-16FA-464F-88F5-4DD8137E662D}"/>
              </a:ext>
            </a:extLst>
          </p:cNvPr>
          <p:cNvSpPr txBox="1"/>
          <p:nvPr/>
        </p:nvSpPr>
        <p:spPr>
          <a:xfrm>
            <a:off x="7573917" y="4097577"/>
            <a:ext cx="1434904" cy="561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TW" sz="2800" b="1" i="1" dirty="0">
                <a:solidFill>
                  <a:srgbClr val="6F8E30"/>
                </a:solidFill>
                <a:latin typeface="Arial"/>
                <a:ea typeface="黑体" panose="02010609060101010101" pitchFamily="49" charset="-122"/>
              </a:rPr>
              <a:t>FAST</a:t>
            </a:r>
            <a:endParaRPr kumimoji="0" lang="zh-CN" altLang="en-US" sz="2800" b="1" i="1" dirty="0">
              <a:solidFill>
                <a:srgbClr val="6F8E30"/>
              </a:solidFill>
              <a:latin typeface="Arial"/>
              <a:ea typeface="黑体" panose="02010609060101010101" pitchFamily="49" charset="-122"/>
            </a:endParaRPr>
          </a:p>
        </p:txBody>
      </p:sp>
      <p:sp>
        <p:nvSpPr>
          <p:cNvPr id="2" name="橢圓 1">
            <a:extLst>
              <a:ext uri="{FF2B5EF4-FFF2-40B4-BE49-F238E27FC236}">
                <a16:creationId xmlns:a16="http://schemas.microsoft.com/office/drawing/2014/main" id="{B6EED708-156C-4CE9-A429-B51A632D7E97}"/>
              </a:ext>
            </a:extLst>
          </p:cNvPr>
          <p:cNvSpPr/>
          <p:nvPr/>
        </p:nvSpPr>
        <p:spPr>
          <a:xfrm>
            <a:off x="4947872" y="574669"/>
            <a:ext cx="1188720" cy="955066"/>
          </a:xfrm>
          <a:prstGeom prst="ellipse">
            <a:avLst/>
          </a:prstGeom>
          <a:solidFill>
            <a:srgbClr val="418083"/>
          </a:solidFill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b="1" dirty="0"/>
              <a:t>EASY</a:t>
            </a:r>
            <a:endParaRPr lang="zh-TW" altLang="en-US" sz="2400" b="1" dirty="0"/>
          </a:p>
        </p:txBody>
      </p:sp>
      <p:grpSp>
        <p:nvGrpSpPr>
          <p:cNvPr id="17" name="组 7">
            <a:extLst>
              <a:ext uri="{FF2B5EF4-FFF2-40B4-BE49-F238E27FC236}">
                <a16:creationId xmlns:a16="http://schemas.microsoft.com/office/drawing/2014/main" id="{77B43FCD-351D-4A00-A1F2-C7C9E7D98625}"/>
              </a:ext>
            </a:extLst>
          </p:cNvPr>
          <p:cNvGrpSpPr/>
          <p:nvPr/>
        </p:nvGrpSpPr>
        <p:grpSpPr>
          <a:xfrm>
            <a:off x="1447216" y="2571750"/>
            <a:ext cx="1136045" cy="1108037"/>
            <a:chOff x="3274176" y="2394818"/>
            <a:chExt cx="509046" cy="509046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grpSpPr>
        <p:sp>
          <p:nvSpPr>
            <p:cNvPr id="18" name="椭圆 29">
              <a:extLst>
                <a:ext uri="{FF2B5EF4-FFF2-40B4-BE49-F238E27FC236}">
                  <a16:creationId xmlns:a16="http://schemas.microsoft.com/office/drawing/2014/main" id="{7AC97CF0-B03A-4BA9-8F71-17C31D72AA02}"/>
                </a:ext>
              </a:extLst>
            </p:cNvPr>
            <p:cNvSpPr/>
            <p:nvPr/>
          </p:nvSpPr>
          <p:spPr>
            <a:xfrm>
              <a:off x="3274176" y="2394818"/>
              <a:ext cx="509046" cy="509046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ACBD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+mn-cs"/>
              </a:endParaRPr>
            </a:p>
          </p:txBody>
        </p:sp>
        <p:pic>
          <p:nvPicPr>
            <p:cNvPr id="19" name="图片 30">
              <a:extLst>
                <a:ext uri="{FF2B5EF4-FFF2-40B4-BE49-F238E27FC236}">
                  <a16:creationId xmlns:a16="http://schemas.microsoft.com/office/drawing/2014/main" id="{76CFA30D-6949-4A7C-B2C8-9C03461CC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8784" y="2491265"/>
              <a:ext cx="319830" cy="316152"/>
            </a:xfrm>
            <a:prstGeom prst="rect">
              <a:avLst/>
            </a:prstGeom>
          </p:spPr>
        </p:pic>
      </p:grpSp>
      <p:sp>
        <p:nvSpPr>
          <p:cNvPr id="3" name="文字方塊 2">
            <a:extLst>
              <a:ext uri="{FF2B5EF4-FFF2-40B4-BE49-F238E27FC236}">
                <a16:creationId xmlns:a16="http://schemas.microsoft.com/office/drawing/2014/main" id="{4539B59E-5AAD-43EF-B063-40602DE056C9}"/>
              </a:ext>
            </a:extLst>
          </p:cNvPr>
          <p:cNvSpPr txBox="1"/>
          <p:nvPr/>
        </p:nvSpPr>
        <p:spPr>
          <a:xfrm>
            <a:off x="2454811" y="3629993"/>
            <a:ext cx="29546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Automatic Batch Configuration</a:t>
            </a:r>
            <a:endParaRPr lang="zh-TW" altLang="en-US" sz="1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326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80856" y="155458"/>
            <a:ext cx="8863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2400" b="1" dirty="0">
                <a:solidFill>
                  <a:srgbClr val="005565"/>
                </a:solidFill>
                <a:latin typeface="Arial"/>
                <a:ea typeface="黑体" panose="02010609060101010101" pitchFamily="49" charset="-122"/>
                <a:cs typeface="Arial" charset="0"/>
              </a:rPr>
              <a:t>Worry-Free for Your After-Sale Services</a:t>
            </a:r>
            <a:endParaRPr kumimoji="0" lang="zh-CN" altLang="zh-CN" sz="2400" b="1" dirty="0">
              <a:solidFill>
                <a:prstClr val="black">
                  <a:lumMod val="65000"/>
                  <a:lumOff val="35000"/>
                </a:prstClr>
              </a:solidFill>
              <a:latin typeface="Arial"/>
              <a:ea typeface="黑体" panose="02010609060101010101" pitchFamily="49" charset="-122"/>
            </a:endParaRPr>
          </a:p>
        </p:txBody>
      </p:sp>
      <p:grpSp>
        <p:nvGrpSpPr>
          <p:cNvPr id="2051" name="群組 2050">
            <a:extLst>
              <a:ext uri="{FF2B5EF4-FFF2-40B4-BE49-F238E27FC236}">
                <a16:creationId xmlns:a16="http://schemas.microsoft.com/office/drawing/2014/main" id="{15E2E934-24B0-47EE-B1A4-DDBCC36C4BEB}"/>
              </a:ext>
            </a:extLst>
          </p:cNvPr>
          <p:cNvGrpSpPr/>
          <p:nvPr/>
        </p:nvGrpSpPr>
        <p:grpSpPr>
          <a:xfrm>
            <a:off x="358502" y="2859654"/>
            <a:ext cx="8152227" cy="1692519"/>
            <a:chOff x="358502" y="2859654"/>
            <a:chExt cx="8152227" cy="1692519"/>
          </a:xfrm>
        </p:grpSpPr>
        <p:grpSp>
          <p:nvGrpSpPr>
            <p:cNvPr id="14" name="群組 13">
              <a:extLst>
                <a:ext uri="{FF2B5EF4-FFF2-40B4-BE49-F238E27FC236}">
                  <a16:creationId xmlns:a16="http://schemas.microsoft.com/office/drawing/2014/main" id="{32FFDA14-6A2E-49F9-BC27-CFF8745AD454}"/>
                </a:ext>
              </a:extLst>
            </p:cNvPr>
            <p:cNvGrpSpPr/>
            <p:nvPr/>
          </p:nvGrpSpPr>
          <p:grpSpPr>
            <a:xfrm>
              <a:off x="358502" y="2859654"/>
              <a:ext cx="8152227" cy="1692519"/>
              <a:chOff x="358502" y="2778056"/>
              <a:chExt cx="8152227" cy="1692519"/>
            </a:xfrm>
          </p:grpSpPr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id="{26613267-F7D9-4BD5-BF4E-2F868124B121}"/>
                  </a:ext>
                </a:extLst>
              </p:cNvPr>
              <p:cNvSpPr/>
              <p:nvPr/>
            </p:nvSpPr>
            <p:spPr>
              <a:xfrm>
                <a:off x="358502" y="2778056"/>
                <a:ext cx="8152227" cy="393895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dirty="0"/>
                  <a:t>Reduce OPEX cost for ISP by using TP-Link Agile Config solution</a:t>
                </a:r>
                <a:endParaRPr lang="zh-TW" altLang="en-US" dirty="0"/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id="{D4B1DBD3-E14C-4412-8A6B-71FD0D32B5D8}"/>
                  </a:ext>
                </a:extLst>
              </p:cNvPr>
              <p:cNvSpPr/>
              <p:nvPr/>
            </p:nvSpPr>
            <p:spPr>
              <a:xfrm>
                <a:off x="358502" y="2778056"/>
                <a:ext cx="8152227" cy="1692519"/>
              </a:xfrm>
              <a:prstGeom prst="rect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pic>
            <p:nvPicPr>
              <p:cNvPr id="34" name="图片 38">
                <a:extLst>
                  <a:ext uri="{FF2B5EF4-FFF2-40B4-BE49-F238E27FC236}">
                    <a16:creationId xmlns:a16="http://schemas.microsoft.com/office/drawing/2014/main" id="{0577D67C-65A6-4D92-95BD-8BB2E66488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44556" y="3578250"/>
                <a:ext cx="783020" cy="823017"/>
              </a:xfrm>
              <a:prstGeom prst="rect">
                <a:avLst/>
              </a:prstGeom>
            </p:spPr>
          </p:pic>
          <p:cxnSp>
            <p:nvCxnSpPr>
              <p:cNvPr id="35" name="直接箭头连接符 39">
                <a:extLst>
                  <a:ext uri="{FF2B5EF4-FFF2-40B4-BE49-F238E27FC236}">
                    <a16:creationId xmlns:a16="http://schemas.microsoft.com/office/drawing/2014/main" id="{47BE4256-DE8A-4AE5-B9FE-EB5E644C0240}"/>
                  </a:ext>
                </a:extLst>
              </p:cNvPr>
              <p:cNvCxnSpPr/>
              <p:nvPr/>
            </p:nvCxnSpPr>
            <p:spPr>
              <a:xfrm flipV="1">
                <a:off x="3427576" y="3885076"/>
                <a:ext cx="186018" cy="1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ACBD6"/>
                </a:solidFill>
                <a:prstDash val="solid"/>
                <a:tailEnd type="triangle"/>
              </a:ln>
              <a:effectLst/>
            </p:spPr>
          </p:cxnSp>
          <p:pic>
            <p:nvPicPr>
              <p:cNvPr id="37" name="图片 41">
                <a:extLst>
                  <a:ext uri="{FF2B5EF4-FFF2-40B4-BE49-F238E27FC236}">
                    <a16:creationId xmlns:a16="http://schemas.microsoft.com/office/drawing/2014/main" id="{BB5D8D2A-A737-4563-BE7F-5532F720AE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97148" y="3531678"/>
                <a:ext cx="934312" cy="688440"/>
              </a:xfrm>
              <a:prstGeom prst="rect">
                <a:avLst/>
              </a:prstGeom>
            </p:spPr>
          </p:pic>
          <p:sp>
            <p:nvSpPr>
              <p:cNvPr id="38" name="文本框 42">
                <a:extLst>
                  <a:ext uri="{FF2B5EF4-FFF2-40B4-BE49-F238E27FC236}">
                    <a16:creationId xmlns:a16="http://schemas.microsoft.com/office/drawing/2014/main" id="{2849533A-1FD8-4669-9DBE-93A10FC72C51}"/>
                  </a:ext>
                </a:extLst>
              </p:cNvPr>
              <p:cNvSpPr txBox="1"/>
              <p:nvPr/>
            </p:nvSpPr>
            <p:spPr>
              <a:xfrm>
                <a:off x="3613593" y="4202168"/>
                <a:ext cx="1920513" cy="268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/>
                  <a:buNone/>
                </a:pPr>
                <a:r>
                  <a:rPr kumimoji="0" lang="en-US" altLang="zh-CN" sz="10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Arial"/>
                    <a:ea typeface="黑体" panose="02010609060101010101" pitchFamily="49" charset="-122"/>
                    <a:cs typeface="Arial"/>
                  </a:rPr>
                  <a:t>ISP Default Configuration</a:t>
                </a:r>
                <a:endParaRPr kumimoji="0"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endParaRPr>
              </a:p>
            </p:txBody>
          </p:sp>
          <p:sp>
            <p:nvSpPr>
              <p:cNvPr id="39" name="文本框 43">
                <a:extLst>
                  <a:ext uri="{FF2B5EF4-FFF2-40B4-BE49-F238E27FC236}">
                    <a16:creationId xmlns:a16="http://schemas.microsoft.com/office/drawing/2014/main" id="{DD2B277B-E1FA-4FBD-A689-12BDBEE531ED}"/>
                  </a:ext>
                </a:extLst>
              </p:cNvPr>
              <p:cNvSpPr txBox="1"/>
              <p:nvPr/>
            </p:nvSpPr>
            <p:spPr>
              <a:xfrm>
                <a:off x="1476583" y="3628714"/>
                <a:ext cx="1189157" cy="6562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/>
                  <a:buNone/>
                </a:pPr>
                <a:r>
                  <a:rPr kumimoji="0" lang="en-US" altLang="zh-TW" sz="10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Arial"/>
                    <a:ea typeface="黑体" panose="02010609060101010101" pitchFamily="49" charset="-122"/>
                    <a:cs typeface="Arial"/>
                  </a:rPr>
                  <a:t>Users press the</a:t>
                </a:r>
                <a:endParaRPr kumimoji="0"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endParaRPr>
              </a:p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/>
                  <a:buNone/>
                </a:pPr>
                <a:r>
                  <a:rPr kumimoji="0" lang="en-US" altLang="zh-CN" sz="10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Arial"/>
                    <a:ea typeface="黑体" panose="02010609060101010101" pitchFamily="49" charset="-122"/>
                    <a:cs typeface="Arial"/>
                  </a:rPr>
                  <a:t>Reset button</a:t>
                </a:r>
              </a:p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/>
                  <a:buNone/>
                </a:pPr>
                <a:r>
                  <a:rPr kumimoji="0" lang="en-US" altLang="zh-CN" sz="10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Arial"/>
                    <a:ea typeface="黑体" panose="02010609060101010101" pitchFamily="49" charset="-122"/>
                    <a:cs typeface="Arial"/>
                  </a:rPr>
                  <a:t>accidentally</a:t>
                </a:r>
                <a:endParaRPr kumimoji="0"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endParaRPr>
              </a:p>
            </p:txBody>
          </p:sp>
          <p:pic>
            <p:nvPicPr>
              <p:cNvPr id="41" name="图片 53">
                <a:extLst>
                  <a:ext uri="{FF2B5EF4-FFF2-40B4-BE49-F238E27FC236}">
                    <a16:creationId xmlns:a16="http://schemas.microsoft.com/office/drawing/2014/main" id="{C96C3804-4A61-42C9-ABAD-12FBCC0DD1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srgbClr val="4ACBD6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879" y="3380501"/>
                <a:ext cx="1011503" cy="955870"/>
              </a:xfrm>
              <a:prstGeom prst="rect">
                <a:avLst/>
              </a:prstGeom>
            </p:spPr>
          </p:pic>
          <p:sp>
            <p:nvSpPr>
              <p:cNvPr id="8" name="橢圓 7">
                <a:extLst>
                  <a:ext uri="{FF2B5EF4-FFF2-40B4-BE49-F238E27FC236}">
                    <a16:creationId xmlns:a16="http://schemas.microsoft.com/office/drawing/2014/main" id="{4708C0FF-DCB5-40B1-A428-A028B757FD39}"/>
                  </a:ext>
                </a:extLst>
              </p:cNvPr>
              <p:cNvSpPr/>
              <p:nvPr/>
            </p:nvSpPr>
            <p:spPr>
              <a:xfrm>
                <a:off x="5920831" y="3315605"/>
                <a:ext cx="1053057" cy="1020766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7F6A6B92-3C1C-4CF1-ADE3-EB436A1665BB}"/>
                  </a:ext>
                </a:extLst>
              </p:cNvPr>
              <p:cNvSpPr txBox="1"/>
              <p:nvPr/>
            </p:nvSpPr>
            <p:spPr>
              <a:xfrm>
                <a:off x="6033964" y="3509430"/>
                <a:ext cx="850682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TW" sz="2000" b="1" dirty="0">
                    <a:solidFill>
                      <a:schemeClr val="bg1"/>
                    </a:solidFill>
                  </a:rPr>
                  <a:t>Worry</a:t>
                </a:r>
              </a:p>
              <a:p>
                <a:pPr algn="ctr"/>
                <a:r>
                  <a:rPr lang="en-US" altLang="zh-TW" sz="2000" b="1" dirty="0">
                    <a:solidFill>
                      <a:schemeClr val="bg1"/>
                    </a:solidFill>
                  </a:rPr>
                  <a:t>Free</a:t>
                </a:r>
                <a:endParaRPr lang="zh-TW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51" name="Picture 2" descr="ç¸éåç">
              <a:extLst>
                <a:ext uri="{FF2B5EF4-FFF2-40B4-BE49-F238E27FC236}">
                  <a16:creationId xmlns:a16="http://schemas.microsoft.com/office/drawing/2014/main" id="{1DC81E73-EFD3-4AA5-ADAB-1E140CC28F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4646" y="3439129"/>
              <a:ext cx="978840" cy="978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50" name="群組 2049">
            <a:extLst>
              <a:ext uri="{FF2B5EF4-FFF2-40B4-BE49-F238E27FC236}">
                <a16:creationId xmlns:a16="http://schemas.microsoft.com/office/drawing/2014/main" id="{B8DF1D47-401B-4AC0-A743-683D8E39EF35}"/>
              </a:ext>
            </a:extLst>
          </p:cNvPr>
          <p:cNvGrpSpPr/>
          <p:nvPr/>
        </p:nvGrpSpPr>
        <p:grpSpPr>
          <a:xfrm>
            <a:off x="344659" y="961793"/>
            <a:ext cx="8152227" cy="1692519"/>
            <a:chOff x="344659" y="961793"/>
            <a:chExt cx="8152227" cy="1692519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AD2F528A-6F29-4D75-853E-71FB3BDF0CD8}"/>
                </a:ext>
              </a:extLst>
            </p:cNvPr>
            <p:cNvSpPr/>
            <p:nvPr/>
          </p:nvSpPr>
          <p:spPr>
            <a:xfrm>
              <a:off x="344659" y="961793"/>
              <a:ext cx="8152227" cy="393895"/>
            </a:xfrm>
            <a:prstGeom prst="rect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/>
                <a:t>Increase OPEX cost by using competitors’ </a:t>
              </a:r>
              <a:r>
                <a:rPr lang="en-US" altLang="zh-TW"/>
                <a:t>CPE devices</a:t>
              </a:r>
              <a:endParaRPr lang="zh-TW" altLang="en-US" dirty="0"/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87ACD69F-5E2C-4CF2-9309-40CEE65667FE}"/>
                </a:ext>
              </a:extLst>
            </p:cNvPr>
            <p:cNvSpPr/>
            <p:nvPr/>
          </p:nvSpPr>
          <p:spPr>
            <a:xfrm>
              <a:off x="344659" y="961793"/>
              <a:ext cx="8152227" cy="1692519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20" name="图片 37">
              <a:extLst>
                <a:ext uri="{FF2B5EF4-FFF2-40B4-BE49-F238E27FC236}">
                  <a16:creationId xmlns:a16="http://schemas.microsoft.com/office/drawing/2014/main" id="{8E9FD0AE-3668-4B2D-B53F-2403B9A771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6159" y="1549028"/>
              <a:ext cx="1115050" cy="919628"/>
            </a:xfrm>
            <a:prstGeom prst="rect">
              <a:avLst/>
            </a:prstGeom>
          </p:spPr>
        </p:pic>
        <p:pic>
          <p:nvPicPr>
            <p:cNvPr id="21" name="图片 38">
              <a:extLst>
                <a:ext uri="{FF2B5EF4-FFF2-40B4-BE49-F238E27FC236}">
                  <a16:creationId xmlns:a16="http://schemas.microsoft.com/office/drawing/2014/main" id="{9ED2493B-3F5C-4C43-A4E0-3FADEC6DBB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0713" y="1761987"/>
              <a:ext cx="783020" cy="823017"/>
            </a:xfrm>
            <a:prstGeom prst="rect">
              <a:avLst/>
            </a:prstGeom>
          </p:spPr>
        </p:pic>
        <p:cxnSp>
          <p:nvCxnSpPr>
            <p:cNvPr id="22" name="直接箭头连接符 39">
              <a:extLst>
                <a:ext uri="{FF2B5EF4-FFF2-40B4-BE49-F238E27FC236}">
                  <a16:creationId xmlns:a16="http://schemas.microsoft.com/office/drawing/2014/main" id="{39308C16-E031-4A8B-B59E-ABE49248E7ED}"/>
                </a:ext>
              </a:extLst>
            </p:cNvPr>
            <p:cNvCxnSpPr/>
            <p:nvPr/>
          </p:nvCxnSpPr>
          <p:spPr>
            <a:xfrm flipV="1">
              <a:off x="3413733" y="2068813"/>
              <a:ext cx="186018" cy="1"/>
            </a:xfrm>
            <a:prstGeom prst="straightConnector1">
              <a:avLst/>
            </a:prstGeom>
            <a:noFill/>
            <a:ln w="25400" cap="flat" cmpd="sng" algn="ctr">
              <a:solidFill>
                <a:srgbClr val="4ACBD6"/>
              </a:solidFill>
              <a:prstDash val="solid"/>
              <a:tailEnd type="triangle"/>
            </a:ln>
            <a:effectLst/>
          </p:spPr>
        </p:cxnSp>
        <p:cxnSp>
          <p:nvCxnSpPr>
            <p:cNvPr id="23" name="直接箭头连接符 40">
              <a:extLst>
                <a:ext uri="{FF2B5EF4-FFF2-40B4-BE49-F238E27FC236}">
                  <a16:creationId xmlns:a16="http://schemas.microsoft.com/office/drawing/2014/main" id="{0827D927-C8FC-4547-A27F-9C685E1353A6}"/>
                </a:ext>
              </a:extLst>
            </p:cNvPr>
            <p:cNvCxnSpPr/>
            <p:nvPr/>
          </p:nvCxnSpPr>
          <p:spPr>
            <a:xfrm flipV="1">
              <a:off x="4887425" y="2068814"/>
              <a:ext cx="186018" cy="1"/>
            </a:xfrm>
            <a:prstGeom prst="straightConnector1">
              <a:avLst/>
            </a:prstGeom>
            <a:noFill/>
            <a:ln w="25400" cap="flat" cmpd="sng" algn="ctr">
              <a:solidFill>
                <a:srgbClr val="4ACBD6"/>
              </a:solidFill>
              <a:prstDash val="solid"/>
              <a:tailEnd type="triangle"/>
            </a:ln>
            <a:effectLst/>
          </p:spPr>
        </p:cxnSp>
        <p:pic>
          <p:nvPicPr>
            <p:cNvPr id="24" name="图片 41">
              <a:extLst>
                <a:ext uri="{FF2B5EF4-FFF2-40B4-BE49-F238E27FC236}">
                  <a16:creationId xmlns:a16="http://schemas.microsoft.com/office/drawing/2014/main" id="{919E8CDA-AF54-45B4-9FF8-947790EA4C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83305" y="1715415"/>
              <a:ext cx="934312" cy="688440"/>
            </a:xfrm>
            <a:prstGeom prst="rect">
              <a:avLst/>
            </a:prstGeom>
          </p:spPr>
        </p:pic>
        <p:sp>
          <p:nvSpPr>
            <p:cNvPr id="25" name="文本框 42">
              <a:extLst>
                <a:ext uri="{FF2B5EF4-FFF2-40B4-BE49-F238E27FC236}">
                  <a16:creationId xmlns:a16="http://schemas.microsoft.com/office/drawing/2014/main" id="{A2114E6E-842A-4D63-B2A0-5BD342045358}"/>
                </a:ext>
              </a:extLst>
            </p:cNvPr>
            <p:cNvSpPr txBox="1"/>
            <p:nvPr/>
          </p:nvSpPr>
          <p:spPr>
            <a:xfrm>
              <a:off x="3599751" y="2385905"/>
              <a:ext cx="1669730" cy="268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/>
                <a:buNone/>
              </a:pPr>
              <a:r>
                <a:rPr kumimoji="0"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Vendor’s Factory Config</a:t>
              </a:r>
              <a:endParaRPr kumimoji="0"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endParaRPr>
            </a:p>
          </p:txBody>
        </p:sp>
        <p:sp>
          <p:nvSpPr>
            <p:cNvPr id="26" name="文本框 43">
              <a:extLst>
                <a:ext uri="{FF2B5EF4-FFF2-40B4-BE49-F238E27FC236}">
                  <a16:creationId xmlns:a16="http://schemas.microsoft.com/office/drawing/2014/main" id="{95B737BA-308B-4140-A533-C20607C6E10C}"/>
                </a:ext>
              </a:extLst>
            </p:cNvPr>
            <p:cNvSpPr txBox="1"/>
            <p:nvPr/>
          </p:nvSpPr>
          <p:spPr>
            <a:xfrm>
              <a:off x="1462740" y="1812451"/>
              <a:ext cx="1189157" cy="656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/>
                <a:buNone/>
              </a:pPr>
              <a:r>
                <a:rPr kumimoji="0" lang="en-US" altLang="zh-TW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Users press the</a:t>
              </a:r>
              <a:endParaRPr kumimoji="0" lang="en-US" altLang="zh-CN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endParaRPr>
            </a:p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/>
                <a:buNone/>
              </a:pPr>
              <a:r>
                <a:rPr kumimoji="0"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Reset button</a:t>
              </a:r>
            </a:p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/>
                <a:buNone/>
              </a:pPr>
              <a:r>
                <a:rPr kumimoji="0"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accidentally</a:t>
              </a:r>
              <a:endParaRPr kumimoji="0"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endParaRPr>
            </a:p>
          </p:txBody>
        </p:sp>
        <p:pic>
          <p:nvPicPr>
            <p:cNvPr id="27" name="图片 44">
              <a:extLst>
                <a:ext uri="{FF2B5EF4-FFF2-40B4-BE49-F238E27FC236}">
                  <a16:creationId xmlns:a16="http://schemas.microsoft.com/office/drawing/2014/main" id="{3131336F-A614-47BF-BB33-85E1B3CCA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rgbClr val="4ACBD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0114" y="1632652"/>
              <a:ext cx="734340" cy="734340"/>
            </a:xfrm>
            <a:prstGeom prst="rect">
              <a:avLst/>
            </a:prstGeom>
          </p:spPr>
        </p:pic>
        <p:pic>
          <p:nvPicPr>
            <p:cNvPr id="28" name="图片 53">
              <a:extLst>
                <a:ext uri="{FF2B5EF4-FFF2-40B4-BE49-F238E27FC236}">
                  <a16:creationId xmlns:a16="http://schemas.microsoft.com/office/drawing/2014/main" id="{219908E8-A731-4315-BDB1-F0CCE3009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rgbClr val="4ACBD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036" y="1564238"/>
              <a:ext cx="1011503" cy="955870"/>
            </a:xfrm>
            <a:prstGeom prst="rect">
              <a:avLst/>
            </a:prstGeom>
          </p:spPr>
        </p:pic>
        <p:sp>
          <p:nvSpPr>
            <p:cNvPr id="29" name="文本框 42">
              <a:extLst>
                <a:ext uri="{FF2B5EF4-FFF2-40B4-BE49-F238E27FC236}">
                  <a16:creationId xmlns:a16="http://schemas.microsoft.com/office/drawing/2014/main" id="{3217585E-20ED-4803-B45A-9560B0AFFBD8}"/>
                </a:ext>
              </a:extLst>
            </p:cNvPr>
            <p:cNvSpPr txBox="1"/>
            <p:nvPr/>
          </p:nvSpPr>
          <p:spPr>
            <a:xfrm>
              <a:off x="6827156" y="1491913"/>
              <a:ext cx="1669730" cy="1044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/>
                <a:buNone/>
              </a:pPr>
              <a:r>
                <a:rPr kumimoji="0"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ISP needs send a</a:t>
              </a:r>
            </a:p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/>
                <a:buNone/>
              </a:pPr>
              <a:r>
                <a:rPr kumimoji="0"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technician to the user site and configure back</a:t>
              </a:r>
            </a:p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/>
                <a:buNone/>
              </a:pPr>
              <a:r>
                <a:rPr kumimoji="0"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to the ISP’s default </a:t>
              </a:r>
            </a:p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/>
                <a:buNone/>
              </a:pPr>
              <a:r>
                <a:rPr kumimoji="0"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/>
                  <a:ea typeface="黑体" panose="02010609060101010101" pitchFamily="49" charset="-122"/>
                  <a:cs typeface="Arial"/>
                </a:rPr>
                <a:t>configuration. </a:t>
              </a:r>
              <a:endParaRPr kumimoji="0"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黑体" panose="02010609060101010101" pitchFamily="49" charset="-122"/>
                <a:cs typeface="Arial"/>
              </a:endParaRPr>
            </a:p>
          </p:txBody>
        </p:sp>
        <p:sp>
          <p:nvSpPr>
            <p:cNvPr id="2049" name="文字方塊 2048">
              <a:extLst>
                <a:ext uri="{FF2B5EF4-FFF2-40B4-BE49-F238E27FC236}">
                  <a16:creationId xmlns:a16="http://schemas.microsoft.com/office/drawing/2014/main" id="{2FB943A0-15E5-429C-9343-2599A26A73C2}"/>
                </a:ext>
              </a:extLst>
            </p:cNvPr>
            <p:cNvSpPr txBox="1"/>
            <p:nvPr/>
          </p:nvSpPr>
          <p:spPr>
            <a:xfrm>
              <a:off x="5821368" y="2130595"/>
              <a:ext cx="4138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>
                  <a:solidFill>
                    <a:schemeClr val="bg1"/>
                  </a:solidFill>
                </a:rPr>
                <a:t>ISP</a:t>
              </a:r>
              <a:endParaRPr lang="zh-TW" alt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4777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75266" y="92352"/>
            <a:ext cx="86717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2400" b="1" dirty="0">
                <a:solidFill>
                  <a:srgbClr val="005565"/>
                </a:solidFill>
                <a:latin typeface="Arial"/>
                <a:ea typeface="黑体" panose="02010609060101010101" pitchFamily="49" charset="-122"/>
                <a:cs typeface="Arial" charset="0"/>
              </a:rPr>
              <a:t>The Example of WISP Configure Their Own Default</a:t>
            </a:r>
            <a:endParaRPr kumimoji="0" lang="zh-CN" altLang="zh-CN" sz="2400" b="1" dirty="0">
              <a:solidFill>
                <a:prstClr val="black">
                  <a:lumMod val="65000"/>
                  <a:lumOff val="35000"/>
                </a:prstClr>
              </a:solidFill>
              <a:latin typeface="Arial"/>
              <a:ea typeface="黑体" panose="02010609060101010101" pitchFamily="49" charset="-122"/>
            </a:endParaRPr>
          </a:p>
        </p:txBody>
      </p:sp>
      <p:grpSp>
        <p:nvGrpSpPr>
          <p:cNvPr id="2077" name="群組 2076">
            <a:extLst>
              <a:ext uri="{FF2B5EF4-FFF2-40B4-BE49-F238E27FC236}">
                <a16:creationId xmlns:a16="http://schemas.microsoft.com/office/drawing/2014/main" id="{54F2C73A-FFEB-4267-AAA3-423427A67040}"/>
              </a:ext>
            </a:extLst>
          </p:cNvPr>
          <p:cNvGrpSpPr/>
          <p:nvPr/>
        </p:nvGrpSpPr>
        <p:grpSpPr>
          <a:xfrm>
            <a:off x="107173" y="487367"/>
            <a:ext cx="8223455" cy="4298626"/>
            <a:chOff x="107173" y="487367"/>
            <a:chExt cx="8223455" cy="4298626"/>
          </a:xfrm>
        </p:grpSpPr>
        <p:pic>
          <p:nvPicPr>
            <p:cNvPr id="3074" name="Picture 2" descr="ãwarehouse  icon pngãçåçæå°çµæ">
              <a:extLst>
                <a:ext uri="{FF2B5EF4-FFF2-40B4-BE49-F238E27FC236}">
                  <a16:creationId xmlns:a16="http://schemas.microsoft.com/office/drawing/2014/main" id="{7F24C56F-7A67-469F-BE94-561A13E753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173" y="1216855"/>
              <a:ext cx="2961097" cy="2522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E806D238-E8CD-497E-8428-37F297DFFA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77514" y="1608015"/>
              <a:ext cx="765258" cy="371150"/>
            </a:xfrm>
            <a:prstGeom prst="rect">
              <a:avLst/>
            </a:prstGeom>
          </p:spPr>
        </p:pic>
        <p:sp>
          <p:nvSpPr>
            <p:cNvPr id="6" name="文字方塊 5">
              <a:extLst>
                <a:ext uri="{FF2B5EF4-FFF2-40B4-BE49-F238E27FC236}">
                  <a16:creationId xmlns:a16="http://schemas.microsoft.com/office/drawing/2014/main" id="{7C7B5974-CECB-4BA3-A3E5-5EC7DD3C674D}"/>
                </a:ext>
              </a:extLst>
            </p:cNvPr>
            <p:cNvSpPr txBox="1"/>
            <p:nvPr/>
          </p:nvSpPr>
          <p:spPr>
            <a:xfrm>
              <a:off x="1192446" y="2917213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>
                  <a:solidFill>
                    <a:schemeClr val="bg1"/>
                  </a:solidFill>
                </a:rPr>
                <a:t>C5</a:t>
              </a:r>
              <a:endParaRPr lang="zh-TW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8" name="文字方塊 37">
              <a:extLst>
                <a:ext uri="{FF2B5EF4-FFF2-40B4-BE49-F238E27FC236}">
                  <a16:creationId xmlns:a16="http://schemas.microsoft.com/office/drawing/2014/main" id="{76401093-5CB0-4C00-B769-9716960A6375}"/>
                </a:ext>
              </a:extLst>
            </p:cNvPr>
            <p:cNvSpPr txBox="1"/>
            <p:nvPr/>
          </p:nvSpPr>
          <p:spPr>
            <a:xfrm>
              <a:off x="835940" y="3422361"/>
              <a:ext cx="4619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>
                  <a:solidFill>
                    <a:schemeClr val="bg1"/>
                  </a:solidFill>
                </a:rPr>
                <a:t>C20</a:t>
              </a:r>
              <a:endParaRPr lang="zh-TW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文字方塊 40">
              <a:extLst>
                <a:ext uri="{FF2B5EF4-FFF2-40B4-BE49-F238E27FC236}">
                  <a16:creationId xmlns:a16="http://schemas.microsoft.com/office/drawing/2014/main" id="{292D99FA-9F5E-4C08-BE18-DA0ED12A6753}"/>
                </a:ext>
              </a:extLst>
            </p:cNvPr>
            <p:cNvSpPr txBox="1"/>
            <p:nvPr/>
          </p:nvSpPr>
          <p:spPr>
            <a:xfrm>
              <a:off x="1694146" y="2934775"/>
              <a:ext cx="458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>
                  <a:solidFill>
                    <a:schemeClr val="bg1"/>
                  </a:solidFill>
                </a:rPr>
                <a:t>850</a:t>
              </a:r>
              <a:endParaRPr lang="zh-TW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文字方塊 41">
              <a:extLst>
                <a:ext uri="{FF2B5EF4-FFF2-40B4-BE49-F238E27FC236}">
                  <a16:creationId xmlns:a16="http://schemas.microsoft.com/office/drawing/2014/main" id="{2E701287-13E7-4F2E-A608-BD80CECC9AE3}"/>
                </a:ext>
              </a:extLst>
            </p:cNvPr>
            <p:cNvSpPr txBox="1"/>
            <p:nvPr/>
          </p:nvSpPr>
          <p:spPr>
            <a:xfrm>
              <a:off x="1414040" y="3431494"/>
              <a:ext cx="458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>
                  <a:solidFill>
                    <a:schemeClr val="bg1"/>
                  </a:solidFill>
                </a:rPr>
                <a:t>840</a:t>
              </a:r>
              <a:endParaRPr lang="zh-TW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文字方塊 42">
              <a:extLst>
                <a:ext uri="{FF2B5EF4-FFF2-40B4-BE49-F238E27FC236}">
                  <a16:creationId xmlns:a16="http://schemas.microsoft.com/office/drawing/2014/main" id="{B956C254-42D4-4ECB-8A99-BED4FF9545A6}"/>
                </a:ext>
              </a:extLst>
            </p:cNvPr>
            <p:cNvSpPr txBox="1"/>
            <p:nvPr/>
          </p:nvSpPr>
          <p:spPr>
            <a:xfrm>
              <a:off x="1942772" y="3430432"/>
              <a:ext cx="5252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>
                  <a:solidFill>
                    <a:schemeClr val="bg1"/>
                  </a:solidFill>
                </a:rPr>
                <a:t>New</a:t>
              </a:r>
              <a:endParaRPr lang="zh-TW" altLang="en-US" sz="1400" b="1" dirty="0">
                <a:solidFill>
                  <a:schemeClr val="bg1"/>
                </a:solidFill>
              </a:endParaRPr>
            </a:p>
          </p:txBody>
        </p:sp>
        <p:pic>
          <p:nvPicPr>
            <p:cNvPr id="2048" name="圖片 2047">
              <a:extLst>
                <a:ext uri="{FF2B5EF4-FFF2-40B4-BE49-F238E27FC236}">
                  <a16:creationId xmlns:a16="http://schemas.microsoft.com/office/drawing/2014/main" id="{8DFE15A3-AD9B-4C47-8BC7-C40D4C1DB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6834710" y="487367"/>
              <a:ext cx="1495918" cy="1929733"/>
            </a:xfrm>
            <a:prstGeom prst="rect">
              <a:avLst/>
            </a:prstGeom>
          </p:spPr>
        </p:pic>
        <p:pic>
          <p:nvPicPr>
            <p:cNvPr id="48" name="圖片 47">
              <a:extLst>
                <a:ext uri="{FF2B5EF4-FFF2-40B4-BE49-F238E27FC236}">
                  <a16:creationId xmlns:a16="http://schemas.microsoft.com/office/drawing/2014/main" id="{6471877D-417F-4C5C-952B-205752882F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6834710" y="2856260"/>
              <a:ext cx="1495918" cy="1929733"/>
            </a:xfrm>
            <a:prstGeom prst="rect">
              <a:avLst/>
            </a:prstGeom>
          </p:spPr>
        </p:pic>
        <p:grpSp>
          <p:nvGrpSpPr>
            <p:cNvPr id="2054" name="群組 2053">
              <a:extLst>
                <a:ext uri="{FF2B5EF4-FFF2-40B4-BE49-F238E27FC236}">
                  <a16:creationId xmlns:a16="http://schemas.microsoft.com/office/drawing/2014/main" id="{44FF68FB-68B3-4867-82AA-CCDE6EF37914}"/>
                </a:ext>
              </a:extLst>
            </p:cNvPr>
            <p:cNvGrpSpPr/>
            <p:nvPr/>
          </p:nvGrpSpPr>
          <p:grpSpPr>
            <a:xfrm>
              <a:off x="4150048" y="700010"/>
              <a:ext cx="1571810" cy="1093580"/>
              <a:chOff x="4329440" y="913870"/>
              <a:chExt cx="1571810" cy="1093580"/>
            </a:xfrm>
          </p:grpSpPr>
          <p:pic>
            <p:nvPicPr>
              <p:cNvPr id="8" name="圖片 7">
                <a:extLst>
                  <a:ext uri="{FF2B5EF4-FFF2-40B4-BE49-F238E27FC236}">
                    <a16:creationId xmlns:a16="http://schemas.microsoft.com/office/drawing/2014/main" id="{B3B15F4B-385A-490B-A2F5-13AF988F30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4692063" y="913870"/>
                <a:ext cx="1209187" cy="1088268"/>
              </a:xfrm>
              <a:prstGeom prst="rect">
                <a:avLst/>
              </a:prstGeom>
            </p:spPr>
          </p:pic>
          <p:sp>
            <p:nvSpPr>
              <p:cNvPr id="2050" name="文字方塊 2049">
                <a:extLst>
                  <a:ext uri="{FF2B5EF4-FFF2-40B4-BE49-F238E27FC236}">
                    <a16:creationId xmlns:a16="http://schemas.microsoft.com/office/drawing/2014/main" id="{CC5BBF95-887C-4BFD-8B3D-9CD1011F289A}"/>
                  </a:ext>
                </a:extLst>
              </p:cNvPr>
              <p:cNvSpPr txBox="1"/>
              <p:nvPr/>
            </p:nvSpPr>
            <p:spPr>
              <a:xfrm>
                <a:off x="4329440" y="1607340"/>
                <a:ext cx="95731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accent3">
                        <a:lumMod val="75000"/>
                      </a:schemeClr>
                    </a:solidFill>
                  </a:rPr>
                  <a:t>WISP A</a:t>
                </a:r>
                <a:endParaRPr lang="zh-TW" altLang="en-US" sz="2000" b="1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2057" name="群組 2056">
              <a:extLst>
                <a:ext uri="{FF2B5EF4-FFF2-40B4-BE49-F238E27FC236}">
                  <a16:creationId xmlns:a16="http://schemas.microsoft.com/office/drawing/2014/main" id="{499DD9C6-9C10-49EC-826F-7A2BC0A63C0A}"/>
                </a:ext>
              </a:extLst>
            </p:cNvPr>
            <p:cNvGrpSpPr/>
            <p:nvPr/>
          </p:nvGrpSpPr>
          <p:grpSpPr>
            <a:xfrm>
              <a:off x="2920407" y="2459118"/>
              <a:ext cx="1013745" cy="993999"/>
              <a:chOff x="2920407" y="2459118"/>
              <a:chExt cx="1013745" cy="993999"/>
            </a:xfrm>
          </p:grpSpPr>
          <p:pic>
            <p:nvPicPr>
              <p:cNvPr id="3076" name="Picture 4" descr="ãgood truck  icon pngãçåçæå°çµæ">
                <a:extLst>
                  <a:ext uri="{FF2B5EF4-FFF2-40B4-BE49-F238E27FC236}">
                    <a16:creationId xmlns:a16="http://schemas.microsoft.com/office/drawing/2014/main" id="{7A30BFD9-9B3E-4806-B5D2-4B9DEE4F037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40153" y="2459118"/>
                <a:ext cx="993999" cy="9939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51" name="文字方塊 2050">
                <a:extLst>
                  <a:ext uri="{FF2B5EF4-FFF2-40B4-BE49-F238E27FC236}">
                    <a16:creationId xmlns:a16="http://schemas.microsoft.com/office/drawing/2014/main" id="{B939D036-8AA0-44BF-B625-BA31ED49C61F}"/>
                  </a:ext>
                </a:extLst>
              </p:cNvPr>
              <p:cNvSpPr txBox="1"/>
              <p:nvPr/>
            </p:nvSpPr>
            <p:spPr>
              <a:xfrm>
                <a:off x="2920407" y="2706956"/>
                <a:ext cx="7264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b="1" dirty="0">
                    <a:solidFill>
                      <a:schemeClr val="bg1"/>
                    </a:solidFill>
                  </a:rPr>
                  <a:t>WISP A</a:t>
                </a:r>
                <a:endParaRPr lang="zh-TW" alt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56" name="群組 2055">
              <a:extLst>
                <a:ext uri="{FF2B5EF4-FFF2-40B4-BE49-F238E27FC236}">
                  <a16:creationId xmlns:a16="http://schemas.microsoft.com/office/drawing/2014/main" id="{0C2B78B4-8F69-4812-ADB7-600E50679F17}"/>
                </a:ext>
              </a:extLst>
            </p:cNvPr>
            <p:cNvGrpSpPr/>
            <p:nvPr/>
          </p:nvGrpSpPr>
          <p:grpSpPr>
            <a:xfrm>
              <a:off x="2920406" y="3265021"/>
              <a:ext cx="1013746" cy="993999"/>
              <a:chOff x="2920406" y="3324126"/>
              <a:chExt cx="1013746" cy="993999"/>
            </a:xfrm>
          </p:grpSpPr>
          <p:pic>
            <p:nvPicPr>
              <p:cNvPr id="51" name="Picture 4" descr="ãgood truck  icon pngãçåçæå°çµæ">
                <a:extLst>
                  <a:ext uri="{FF2B5EF4-FFF2-40B4-BE49-F238E27FC236}">
                    <a16:creationId xmlns:a16="http://schemas.microsoft.com/office/drawing/2014/main" id="{94CB0F63-8775-4632-8B9B-06C3FA95512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40153" y="3324126"/>
                <a:ext cx="993999" cy="9939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5" name="文字方塊 54">
                <a:extLst>
                  <a:ext uri="{FF2B5EF4-FFF2-40B4-BE49-F238E27FC236}">
                    <a16:creationId xmlns:a16="http://schemas.microsoft.com/office/drawing/2014/main" id="{336E4F31-8B42-475C-846E-1EC2F7F28433}"/>
                  </a:ext>
                </a:extLst>
              </p:cNvPr>
              <p:cNvSpPr txBox="1"/>
              <p:nvPr/>
            </p:nvSpPr>
            <p:spPr>
              <a:xfrm>
                <a:off x="2920406" y="3608621"/>
                <a:ext cx="7264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b="1" dirty="0">
                    <a:solidFill>
                      <a:schemeClr val="bg1"/>
                    </a:solidFill>
                  </a:rPr>
                  <a:t>WISP B</a:t>
                </a:r>
                <a:endParaRPr lang="zh-TW" alt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053" name="文字方塊 2052">
              <a:extLst>
                <a:ext uri="{FF2B5EF4-FFF2-40B4-BE49-F238E27FC236}">
                  <a16:creationId xmlns:a16="http://schemas.microsoft.com/office/drawing/2014/main" id="{1835D21F-C5B6-40D1-A390-F434CC8FFB57}"/>
                </a:ext>
              </a:extLst>
            </p:cNvPr>
            <p:cNvSpPr txBox="1"/>
            <p:nvPr/>
          </p:nvSpPr>
          <p:spPr>
            <a:xfrm>
              <a:off x="490444" y="3814537"/>
              <a:ext cx="19829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dirty="0">
                  <a:solidFill>
                    <a:srgbClr val="228099"/>
                  </a:solidFill>
                </a:rPr>
                <a:t>TP-Link</a:t>
              </a:r>
              <a:r>
                <a:rPr lang="zh-TW" altLang="en-US" dirty="0">
                  <a:solidFill>
                    <a:srgbClr val="228099"/>
                  </a:solidFill>
                </a:rPr>
                <a:t> </a:t>
              </a:r>
              <a:r>
                <a:rPr lang="en-US" altLang="zh-TW" dirty="0">
                  <a:solidFill>
                    <a:srgbClr val="228099"/>
                  </a:solidFill>
                </a:rPr>
                <a:t>Subsidiary</a:t>
              </a:r>
            </a:p>
            <a:p>
              <a:pPr algn="ctr"/>
              <a:r>
                <a:rPr lang="en-US" altLang="zh-TW" dirty="0">
                  <a:solidFill>
                    <a:srgbClr val="228099"/>
                  </a:solidFill>
                </a:rPr>
                <a:t>Central Warehouse</a:t>
              </a:r>
              <a:endParaRPr lang="zh-TW" altLang="en-US" dirty="0">
                <a:solidFill>
                  <a:srgbClr val="228099"/>
                </a:solidFill>
              </a:endParaRPr>
            </a:p>
          </p:txBody>
        </p:sp>
        <p:grpSp>
          <p:nvGrpSpPr>
            <p:cNvPr id="2055" name="群組 2054">
              <a:extLst>
                <a:ext uri="{FF2B5EF4-FFF2-40B4-BE49-F238E27FC236}">
                  <a16:creationId xmlns:a16="http://schemas.microsoft.com/office/drawing/2014/main" id="{342A1CA1-0039-4F75-B6C6-333291C95988}"/>
                </a:ext>
              </a:extLst>
            </p:cNvPr>
            <p:cNvGrpSpPr/>
            <p:nvPr/>
          </p:nvGrpSpPr>
          <p:grpSpPr>
            <a:xfrm>
              <a:off x="4150048" y="3692413"/>
              <a:ext cx="1571810" cy="1093580"/>
              <a:chOff x="4463008" y="3319746"/>
              <a:chExt cx="1571810" cy="1093580"/>
            </a:xfrm>
          </p:grpSpPr>
          <p:pic>
            <p:nvPicPr>
              <p:cNvPr id="57" name="圖片 56">
                <a:extLst>
                  <a:ext uri="{FF2B5EF4-FFF2-40B4-BE49-F238E27FC236}">
                    <a16:creationId xmlns:a16="http://schemas.microsoft.com/office/drawing/2014/main" id="{C723DC36-1956-4AB1-A022-F0AB2C15FB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4825631" y="3319746"/>
                <a:ext cx="1209187" cy="1088268"/>
              </a:xfrm>
              <a:prstGeom prst="rect">
                <a:avLst/>
              </a:prstGeom>
            </p:spPr>
          </p:pic>
          <p:sp>
            <p:nvSpPr>
              <p:cNvPr id="58" name="文字方塊 57">
                <a:extLst>
                  <a:ext uri="{FF2B5EF4-FFF2-40B4-BE49-F238E27FC236}">
                    <a16:creationId xmlns:a16="http://schemas.microsoft.com/office/drawing/2014/main" id="{A99F2012-9AF9-45B5-8CF8-F5461E5DEC64}"/>
                  </a:ext>
                </a:extLst>
              </p:cNvPr>
              <p:cNvSpPr txBox="1"/>
              <p:nvPr/>
            </p:nvSpPr>
            <p:spPr>
              <a:xfrm>
                <a:off x="4463008" y="4013216"/>
                <a:ext cx="95731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2000" b="1" dirty="0">
                    <a:solidFill>
                      <a:schemeClr val="accent2">
                        <a:lumMod val="75000"/>
                      </a:schemeClr>
                    </a:solidFill>
                  </a:rPr>
                  <a:t>WISP B</a:t>
                </a:r>
                <a:endParaRPr lang="zh-TW" altLang="en-US" sz="20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2058" name="圖片 2057">
              <a:extLst>
                <a:ext uri="{FF2B5EF4-FFF2-40B4-BE49-F238E27FC236}">
                  <a16:creationId xmlns:a16="http://schemas.microsoft.com/office/drawing/2014/main" id="{B80FCB86-11E7-4ECF-91C5-9396BB1CF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95036" y="2044026"/>
              <a:ext cx="2178790" cy="1372326"/>
            </a:xfrm>
            <a:prstGeom prst="rect">
              <a:avLst/>
            </a:prstGeom>
          </p:spPr>
        </p:pic>
        <p:sp>
          <p:nvSpPr>
            <p:cNvPr id="2059" name="文字方塊 2058">
              <a:extLst>
                <a:ext uri="{FF2B5EF4-FFF2-40B4-BE49-F238E27FC236}">
                  <a16:creationId xmlns:a16="http://schemas.microsoft.com/office/drawing/2014/main" id="{9A577E86-F685-4ACE-8B82-DF5AE096E8F6}"/>
                </a:ext>
              </a:extLst>
            </p:cNvPr>
            <p:cNvSpPr txBox="1"/>
            <p:nvPr/>
          </p:nvSpPr>
          <p:spPr>
            <a:xfrm>
              <a:off x="5635536" y="1158263"/>
              <a:ext cx="11991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>
                  <a:solidFill>
                    <a:schemeClr val="accent3">
                      <a:lumMod val="75000"/>
                    </a:schemeClr>
                  </a:solidFill>
                </a:rPr>
                <a:t>WISP A</a:t>
              </a:r>
            </a:p>
            <a:p>
              <a:pPr algn="ctr"/>
              <a:r>
                <a:rPr lang="en-US" altLang="zh-TW" sz="1400" b="1" dirty="0">
                  <a:solidFill>
                    <a:schemeClr val="accent3">
                      <a:lumMod val="75000"/>
                    </a:schemeClr>
                  </a:solidFill>
                </a:rPr>
                <a:t>Configuration</a:t>
              </a:r>
            </a:p>
          </p:txBody>
        </p:sp>
        <p:sp>
          <p:nvSpPr>
            <p:cNvPr id="66" name="文字方塊 65">
              <a:extLst>
                <a:ext uri="{FF2B5EF4-FFF2-40B4-BE49-F238E27FC236}">
                  <a16:creationId xmlns:a16="http://schemas.microsoft.com/office/drawing/2014/main" id="{DF6F0EFB-F0B6-4063-9FD8-BC868042DD99}"/>
                </a:ext>
              </a:extLst>
            </p:cNvPr>
            <p:cNvSpPr txBox="1"/>
            <p:nvPr/>
          </p:nvSpPr>
          <p:spPr>
            <a:xfrm>
              <a:off x="5635536" y="3614482"/>
              <a:ext cx="11991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400" b="1" dirty="0">
                  <a:solidFill>
                    <a:schemeClr val="accent2">
                      <a:lumMod val="75000"/>
                    </a:schemeClr>
                  </a:solidFill>
                </a:rPr>
                <a:t>WISP B</a:t>
              </a:r>
            </a:p>
            <a:p>
              <a:pPr algn="ctr"/>
              <a:r>
                <a:rPr lang="en-US" altLang="zh-TW" sz="1400" b="1" dirty="0">
                  <a:solidFill>
                    <a:schemeClr val="accent2">
                      <a:lumMod val="75000"/>
                    </a:schemeClr>
                  </a:solidFill>
                </a:rPr>
                <a:t>Configuration</a:t>
              </a:r>
            </a:p>
          </p:txBody>
        </p:sp>
        <p:cxnSp>
          <p:nvCxnSpPr>
            <p:cNvPr id="2064" name="接點: 肘形 2063">
              <a:extLst>
                <a:ext uri="{FF2B5EF4-FFF2-40B4-BE49-F238E27FC236}">
                  <a16:creationId xmlns:a16="http://schemas.microsoft.com/office/drawing/2014/main" id="{E4D89A7A-BEC3-4C0A-8946-2530F605D3E8}"/>
                </a:ext>
              </a:extLst>
            </p:cNvPr>
            <p:cNvCxnSpPr>
              <a:cxnSpLocks/>
              <a:endCxn id="2050" idx="1"/>
            </p:cNvCxnSpPr>
            <p:nvPr/>
          </p:nvCxnSpPr>
          <p:spPr>
            <a:xfrm rot="5400000" flipH="1" flipV="1">
              <a:off x="3160136" y="1717046"/>
              <a:ext cx="1113422" cy="866401"/>
            </a:xfrm>
            <a:prstGeom prst="bentConnector2">
              <a:avLst/>
            </a:prstGeom>
            <a:ln>
              <a:solidFill>
                <a:schemeClr val="accent3">
                  <a:lumMod val="75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7" name="接點: 肘形 2066">
              <a:extLst>
                <a:ext uri="{FF2B5EF4-FFF2-40B4-BE49-F238E27FC236}">
                  <a16:creationId xmlns:a16="http://schemas.microsoft.com/office/drawing/2014/main" id="{DAE51126-63EB-436A-A706-64B2AC9C1B2A}"/>
                </a:ext>
              </a:extLst>
            </p:cNvPr>
            <p:cNvCxnSpPr>
              <a:cxnSpLocks/>
            </p:cNvCxnSpPr>
            <p:nvPr/>
          </p:nvCxnSpPr>
          <p:spPr>
            <a:xfrm>
              <a:off x="3437152" y="3949221"/>
              <a:ext cx="712896" cy="643751"/>
            </a:xfrm>
            <a:prstGeom prst="bentConnector3">
              <a:avLst>
                <a:gd name="adj1" fmla="val -20053"/>
              </a:avLst>
            </a:prstGeom>
            <a:ln>
              <a:solidFill>
                <a:srgbClr val="C00000"/>
              </a:solidFill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069" name="圖片 2068">
              <a:extLst>
                <a:ext uri="{FF2B5EF4-FFF2-40B4-BE49-F238E27FC236}">
                  <a16:creationId xmlns:a16="http://schemas.microsoft.com/office/drawing/2014/main" id="{1F64EF1B-64B0-4B34-A6E2-F1864C40E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35551" y="1423245"/>
              <a:ext cx="359645" cy="289714"/>
            </a:xfrm>
            <a:prstGeom prst="rect">
              <a:avLst/>
            </a:prstGeom>
          </p:spPr>
        </p:pic>
        <p:pic>
          <p:nvPicPr>
            <p:cNvPr id="2070" name="圖片 2069">
              <a:extLst>
                <a:ext uri="{FF2B5EF4-FFF2-40B4-BE49-F238E27FC236}">
                  <a16:creationId xmlns:a16="http://schemas.microsoft.com/office/drawing/2014/main" id="{5F813630-41D9-4106-ABA0-89C9E0EF6FE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91252" y="4438694"/>
              <a:ext cx="342900" cy="276225"/>
            </a:xfrm>
            <a:prstGeom prst="rect">
              <a:avLst/>
            </a:prstGeom>
          </p:spPr>
        </p:pic>
        <p:pic>
          <p:nvPicPr>
            <p:cNvPr id="2075" name="圖片 2074">
              <a:extLst>
                <a:ext uri="{FF2B5EF4-FFF2-40B4-BE49-F238E27FC236}">
                  <a16:creationId xmlns:a16="http://schemas.microsoft.com/office/drawing/2014/main" id="{E559C024-169B-4E7A-A815-128DE894213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40404" y="4182968"/>
              <a:ext cx="342900" cy="271463"/>
            </a:xfrm>
            <a:prstGeom prst="rect">
              <a:avLst/>
            </a:prstGeom>
          </p:spPr>
        </p:pic>
        <p:pic>
          <p:nvPicPr>
            <p:cNvPr id="2076" name="圖片 2075">
              <a:extLst>
                <a:ext uri="{FF2B5EF4-FFF2-40B4-BE49-F238E27FC236}">
                  <a16:creationId xmlns:a16="http://schemas.microsoft.com/office/drawing/2014/main" id="{38691AA9-EB96-493D-A526-0CDF254876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116669" y="1796729"/>
              <a:ext cx="342900" cy="2762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8482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75515" y="255915"/>
            <a:ext cx="862470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</a:pPr>
            <a:r>
              <a:rPr kumimoji="0" lang="en-US" altLang="zh-CN" sz="24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TP-Link Agile ACS for Professional WISP Customers</a:t>
            </a:r>
            <a:endParaRPr kumimoji="0" lang="zh-CN" altLang="zh-CN" sz="2400" b="1" dirty="0">
              <a:solidFill>
                <a:srgbClr val="005565"/>
              </a:solidFill>
              <a:latin typeface="Arial"/>
              <a:ea typeface="Arial" charset="0"/>
              <a:cs typeface="Arial" charset="0"/>
            </a:endParaRPr>
          </a:p>
        </p:txBody>
      </p:sp>
      <p:sp>
        <p:nvSpPr>
          <p:cNvPr id="5" name="箭號: 向右 4">
            <a:extLst>
              <a:ext uri="{FF2B5EF4-FFF2-40B4-BE49-F238E27FC236}">
                <a16:creationId xmlns:a16="http://schemas.microsoft.com/office/drawing/2014/main" id="{9AB24D00-9605-4E5D-9C2E-CFA94280A04E}"/>
              </a:ext>
            </a:extLst>
          </p:cNvPr>
          <p:cNvSpPr/>
          <p:nvPr/>
        </p:nvSpPr>
        <p:spPr>
          <a:xfrm>
            <a:off x="2245500" y="1058651"/>
            <a:ext cx="3480051" cy="1758463"/>
          </a:xfrm>
          <a:prstGeom prst="rightArrow">
            <a:avLst/>
          </a:prstGeom>
          <a:gradFill flip="none" rotWithShape="1">
            <a:gsLst>
              <a:gs pos="0">
                <a:srgbClr val="324A5E">
                  <a:shade val="30000"/>
                  <a:satMod val="115000"/>
                </a:srgbClr>
              </a:gs>
              <a:gs pos="50000">
                <a:srgbClr val="324A5E">
                  <a:shade val="67500"/>
                  <a:satMod val="115000"/>
                </a:srgbClr>
              </a:gs>
              <a:gs pos="100000">
                <a:srgbClr val="324A5E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/>
              <a:t>   </a:t>
            </a:r>
            <a:r>
              <a:rPr lang="en-US" altLang="zh-TW" sz="2400" b="1" dirty="0"/>
              <a:t>What </a:t>
            </a:r>
            <a:r>
              <a:rPr lang="en-US" altLang="zh-TW" sz="2400" b="1" dirty="0">
                <a:solidFill>
                  <a:srgbClr val="FFFF00"/>
                </a:solidFill>
              </a:rPr>
              <a:t>Professional</a:t>
            </a:r>
            <a:r>
              <a:rPr lang="en-US" altLang="zh-TW" sz="2400" b="1" dirty="0"/>
              <a:t> </a:t>
            </a:r>
          </a:p>
          <a:p>
            <a:pPr algn="ctr"/>
            <a:r>
              <a:rPr lang="en-US" altLang="zh-TW" sz="2400" b="1" dirty="0"/>
              <a:t>WISP Want</a:t>
            </a:r>
            <a:endParaRPr lang="zh-TW" altLang="en-US" sz="2000" b="1" dirty="0"/>
          </a:p>
        </p:txBody>
      </p:sp>
      <p:pic>
        <p:nvPicPr>
          <p:cNvPr id="1026" name="Picture 2" descr="ç¸éåç">
            <a:extLst>
              <a:ext uri="{FF2B5EF4-FFF2-40B4-BE49-F238E27FC236}">
                <a16:creationId xmlns:a16="http://schemas.microsoft.com/office/drawing/2014/main" id="{70253423-093A-475B-873F-6F6ABEB37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03" y="785792"/>
            <a:ext cx="2219710" cy="221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群組 12">
            <a:extLst>
              <a:ext uri="{FF2B5EF4-FFF2-40B4-BE49-F238E27FC236}">
                <a16:creationId xmlns:a16="http://schemas.microsoft.com/office/drawing/2014/main" id="{F8623869-EC6C-4EE4-920A-2DC91E7ABE50}"/>
              </a:ext>
            </a:extLst>
          </p:cNvPr>
          <p:cNvGrpSpPr/>
          <p:nvPr/>
        </p:nvGrpSpPr>
        <p:grpSpPr>
          <a:xfrm>
            <a:off x="5826812" y="1296740"/>
            <a:ext cx="1464055" cy="1282283"/>
            <a:chOff x="6210595" y="1195455"/>
            <a:chExt cx="1464055" cy="1282283"/>
          </a:xfrm>
        </p:grpSpPr>
        <p:sp>
          <p:nvSpPr>
            <p:cNvPr id="34" name="橢圓 33">
              <a:extLst>
                <a:ext uri="{FF2B5EF4-FFF2-40B4-BE49-F238E27FC236}">
                  <a16:creationId xmlns:a16="http://schemas.microsoft.com/office/drawing/2014/main" id="{4DDC3A87-2456-4C56-8B24-BB976BA3249A}"/>
                </a:ext>
              </a:extLst>
            </p:cNvPr>
            <p:cNvSpPr/>
            <p:nvPr/>
          </p:nvSpPr>
          <p:spPr>
            <a:xfrm>
              <a:off x="6210595" y="1195455"/>
              <a:ext cx="1464055" cy="128228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35" name="文字方塊 34">
              <a:extLst>
                <a:ext uri="{FF2B5EF4-FFF2-40B4-BE49-F238E27FC236}">
                  <a16:creationId xmlns:a16="http://schemas.microsoft.com/office/drawing/2014/main" id="{1BF89D95-CAB6-4F78-B415-1160E0EFF709}"/>
                </a:ext>
              </a:extLst>
            </p:cNvPr>
            <p:cNvSpPr txBox="1"/>
            <p:nvPr/>
          </p:nvSpPr>
          <p:spPr>
            <a:xfrm>
              <a:off x="6210595" y="1513431"/>
              <a:ext cx="14640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b="1" dirty="0">
                  <a:solidFill>
                    <a:schemeClr val="bg1"/>
                  </a:solidFill>
                </a:rPr>
                <a:t>Remote</a:t>
              </a:r>
            </a:p>
            <a:p>
              <a:pPr algn="ctr"/>
              <a:r>
                <a:rPr lang="en-US" altLang="zh-TW" b="1" dirty="0">
                  <a:solidFill>
                    <a:schemeClr val="bg1"/>
                  </a:solidFill>
                </a:rPr>
                <a:t>Management</a:t>
              </a:r>
              <a:endParaRPr lang="zh-TW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箭號: 向上 9">
            <a:extLst>
              <a:ext uri="{FF2B5EF4-FFF2-40B4-BE49-F238E27FC236}">
                <a16:creationId xmlns:a16="http://schemas.microsoft.com/office/drawing/2014/main" id="{A5C4E396-DB71-46DF-B3DB-F07B626D4F5C}"/>
              </a:ext>
            </a:extLst>
          </p:cNvPr>
          <p:cNvSpPr/>
          <p:nvPr/>
        </p:nvSpPr>
        <p:spPr>
          <a:xfrm>
            <a:off x="149413" y="3005502"/>
            <a:ext cx="2219709" cy="1468024"/>
          </a:xfrm>
          <a:prstGeom prst="upArrow">
            <a:avLst/>
          </a:prstGeom>
          <a:solidFill>
            <a:srgbClr val="DEA9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51E4493A-F19A-4C34-9F85-E634918910CD}"/>
              </a:ext>
            </a:extLst>
          </p:cNvPr>
          <p:cNvSpPr/>
          <p:nvPr/>
        </p:nvSpPr>
        <p:spPr>
          <a:xfrm>
            <a:off x="703385" y="3945989"/>
            <a:ext cx="8257956" cy="785192"/>
          </a:xfrm>
          <a:prstGeom prst="rect">
            <a:avLst/>
          </a:prstGeom>
          <a:solidFill>
            <a:srgbClr val="DEA9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b="1" dirty="0"/>
              <a:t>Leading Agile ACS Server from TP-Link</a:t>
            </a:r>
            <a:endParaRPr lang="zh-TW" altLang="en-US" sz="2000" b="1" dirty="0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5B1E817B-A2F7-4861-9416-C9896830A6E8}"/>
              </a:ext>
            </a:extLst>
          </p:cNvPr>
          <p:cNvSpPr txBox="1"/>
          <p:nvPr/>
        </p:nvSpPr>
        <p:spPr>
          <a:xfrm>
            <a:off x="2194770" y="3114795"/>
            <a:ext cx="1591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>
                <a:solidFill>
                  <a:srgbClr val="004C56"/>
                </a:solidFill>
              </a:rPr>
              <a:t>Remote Configuration</a:t>
            </a:r>
            <a:endParaRPr lang="zh-TW" altLang="en-US" sz="1200" b="1" dirty="0">
              <a:solidFill>
                <a:srgbClr val="004C56"/>
              </a:solidFill>
            </a:endParaRP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BD5D1503-C728-4E5E-B0B3-B7BF9365B7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109" y="1809522"/>
            <a:ext cx="366092" cy="310624"/>
          </a:xfrm>
          <a:prstGeom prst="rect">
            <a:avLst/>
          </a:prstGeom>
        </p:spPr>
      </p:pic>
      <p:pic>
        <p:nvPicPr>
          <p:cNvPr id="51" name="圖片 50">
            <a:extLst>
              <a:ext uri="{FF2B5EF4-FFF2-40B4-BE49-F238E27FC236}">
                <a16:creationId xmlns:a16="http://schemas.microsoft.com/office/drawing/2014/main" id="{31FF4AF1-99F3-4E77-AF7D-2A0010D67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09" y="1871003"/>
            <a:ext cx="284738" cy="241596"/>
          </a:xfrm>
          <a:prstGeom prst="rect">
            <a:avLst/>
          </a:prstGeom>
        </p:spPr>
      </p:pic>
      <p:pic>
        <p:nvPicPr>
          <p:cNvPr id="52" name="圖片 51">
            <a:extLst>
              <a:ext uri="{FF2B5EF4-FFF2-40B4-BE49-F238E27FC236}">
                <a16:creationId xmlns:a16="http://schemas.microsoft.com/office/drawing/2014/main" id="{7B60A115-32BA-4620-84F6-C08E365120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356" y="1844778"/>
            <a:ext cx="282988" cy="240111"/>
          </a:xfrm>
          <a:prstGeom prst="rect">
            <a:avLst/>
          </a:prstGeom>
        </p:spPr>
      </p:pic>
      <p:grpSp>
        <p:nvGrpSpPr>
          <p:cNvPr id="53" name="群組 52">
            <a:extLst>
              <a:ext uri="{FF2B5EF4-FFF2-40B4-BE49-F238E27FC236}">
                <a16:creationId xmlns:a16="http://schemas.microsoft.com/office/drawing/2014/main" id="{1B9721CC-198C-4C8A-9675-F04D9083A861}"/>
              </a:ext>
            </a:extLst>
          </p:cNvPr>
          <p:cNvGrpSpPr/>
          <p:nvPr/>
        </p:nvGrpSpPr>
        <p:grpSpPr>
          <a:xfrm>
            <a:off x="7402225" y="1296740"/>
            <a:ext cx="1464055" cy="1282283"/>
            <a:chOff x="6210595" y="1195455"/>
            <a:chExt cx="1464055" cy="1282283"/>
          </a:xfrm>
        </p:grpSpPr>
        <p:sp>
          <p:nvSpPr>
            <p:cNvPr id="54" name="橢圓 53">
              <a:extLst>
                <a:ext uri="{FF2B5EF4-FFF2-40B4-BE49-F238E27FC236}">
                  <a16:creationId xmlns:a16="http://schemas.microsoft.com/office/drawing/2014/main" id="{1247CB30-5254-41B9-8D38-193AC2ECDD2C}"/>
                </a:ext>
              </a:extLst>
            </p:cNvPr>
            <p:cNvSpPr/>
            <p:nvPr/>
          </p:nvSpPr>
          <p:spPr>
            <a:xfrm>
              <a:off x="6210595" y="1195455"/>
              <a:ext cx="1464055" cy="128228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55" name="文字方塊 54">
              <a:extLst>
                <a:ext uri="{FF2B5EF4-FFF2-40B4-BE49-F238E27FC236}">
                  <a16:creationId xmlns:a16="http://schemas.microsoft.com/office/drawing/2014/main" id="{09BC2018-C795-4130-9A5E-6E0EC9E3D0BB}"/>
                </a:ext>
              </a:extLst>
            </p:cNvPr>
            <p:cNvSpPr txBox="1"/>
            <p:nvPr/>
          </p:nvSpPr>
          <p:spPr>
            <a:xfrm>
              <a:off x="6500129" y="1513431"/>
              <a:ext cx="8849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b="1" dirty="0">
                  <a:solidFill>
                    <a:schemeClr val="bg1"/>
                  </a:solidFill>
                </a:rPr>
                <a:t>Reduce</a:t>
              </a:r>
            </a:p>
            <a:p>
              <a:pPr algn="ctr"/>
              <a:r>
                <a:rPr lang="en-US" altLang="zh-TW" b="1" dirty="0">
                  <a:solidFill>
                    <a:schemeClr val="bg1"/>
                  </a:solidFill>
                </a:rPr>
                <a:t>OPEX</a:t>
              </a:r>
              <a:endParaRPr lang="zh-TW" altLang="en-US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5" name="圖片 14">
            <a:extLst>
              <a:ext uri="{FF2B5EF4-FFF2-40B4-BE49-F238E27FC236}">
                <a16:creationId xmlns:a16="http://schemas.microsoft.com/office/drawing/2014/main" id="{0CDB95B3-796D-42A6-9EC7-BE33402B3F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934" y="3587648"/>
            <a:ext cx="765936" cy="913501"/>
          </a:xfrm>
          <a:prstGeom prst="rect">
            <a:avLst/>
          </a:prstGeom>
        </p:spPr>
      </p:pic>
      <p:pic>
        <p:nvPicPr>
          <p:cNvPr id="56" name="图片 70">
            <a:extLst>
              <a:ext uri="{FF2B5EF4-FFF2-40B4-BE49-F238E27FC236}">
                <a16:creationId xmlns:a16="http://schemas.microsoft.com/office/drawing/2014/main" id="{3B6C4C81-9248-4CED-A3FA-A3A7DBE641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391" y="3445185"/>
            <a:ext cx="911828" cy="738895"/>
          </a:xfrm>
          <a:prstGeom prst="rect">
            <a:avLst/>
          </a:prstGeom>
        </p:spPr>
      </p:pic>
      <p:pic>
        <p:nvPicPr>
          <p:cNvPr id="57" name="图片 43">
            <a:extLst>
              <a:ext uri="{FF2B5EF4-FFF2-40B4-BE49-F238E27FC236}">
                <a16:creationId xmlns:a16="http://schemas.microsoft.com/office/drawing/2014/main" id="{8106B904-D7E9-4D24-B30F-7A12BCEB44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395" y="3519893"/>
            <a:ext cx="930035" cy="650121"/>
          </a:xfrm>
          <a:prstGeom prst="rect">
            <a:avLst/>
          </a:prstGeom>
        </p:spPr>
      </p:pic>
      <p:sp>
        <p:nvSpPr>
          <p:cNvPr id="58" name="文字方塊 57">
            <a:extLst>
              <a:ext uri="{FF2B5EF4-FFF2-40B4-BE49-F238E27FC236}">
                <a16:creationId xmlns:a16="http://schemas.microsoft.com/office/drawing/2014/main" id="{42216972-A225-42EE-B066-E337047A4475}"/>
              </a:ext>
            </a:extLst>
          </p:cNvPr>
          <p:cNvSpPr txBox="1"/>
          <p:nvPr/>
        </p:nvSpPr>
        <p:spPr>
          <a:xfrm>
            <a:off x="3712811" y="3114795"/>
            <a:ext cx="1901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>
                <a:solidFill>
                  <a:srgbClr val="004C56"/>
                </a:solidFill>
              </a:rPr>
              <a:t>Remote Batch FW Upgrade</a:t>
            </a:r>
            <a:endParaRPr lang="zh-TW" altLang="en-US" sz="1200" b="1" dirty="0">
              <a:solidFill>
                <a:srgbClr val="004C56"/>
              </a:solidFill>
            </a:endParaRPr>
          </a:p>
        </p:txBody>
      </p:sp>
      <p:pic>
        <p:nvPicPr>
          <p:cNvPr id="59" name="图片 71">
            <a:extLst>
              <a:ext uri="{FF2B5EF4-FFF2-40B4-BE49-F238E27FC236}">
                <a16:creationId xmlns:a16="http://schemas.microsoft.com/office/drawing/2014/main" id="{D2BB3705-FA42-42F0-A73E-BFAB53D949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829" y="3475505"/>
            <a:ext cx="946448" cy="738895"/>
          </a:xfrm>
          <a:prstGeom prst="rect">
            <a:avLst/>
          </a:prstGeom>
        </p:spPr>
      </p:pic>
      <p:sp>
        <p:nvSpPr>
          <p:cNvPr id="60" name="文字方塊 59">
            <a:extLst>
              <a:ext uri="{FF2B5EF4-FFF2-40B4-BE49-F238E27FC236}">
                <a16:creationId xmlns:a16="http://schemas.microsoft.com/office/drawing/2014/main" id="{5570E3E4-9B15-4B52-A167-C98C487212A7}"/>
              </a:ext>
            </a:extLst>
          </p:cNvPr>
          <p:cNvSpPr txBox="1"/>
          <p:nvPr/>
        </p:nvSpPr>
        <p:spPr>
          <a:xfrm>
            <a:off x="5638946" y="3114795"/>
            <a:ext cx="1291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>
                <a:solidFill>
                  <a:srgbClr val="004C56"/>
                </a:solidFill>
              </a:rPr>
              <a:t>Performance Test</a:t>
            </a:r>
            <a:endParaRPr lang="zh-TW" altLang="en-US" sz="1200" b="1" dirty="0">
              <a:solidFill>
                <a:srgbClr val="004C56"/>
              </a:solidFill>
            </a:endParaRPr>
          </a:p>
        </p:txBody>
      </p:sp>
      <p:pic>
        <p:nvPicPr>
          <p:cNvPr id="61" name="图片 45">
            <a:extLst>
              <a:ext uri="{FF2B5EF4-FFF2-40B4-BE49-F238E27FC236}">
                <a16:creationId xmlns:a16="http://schemas.microsoft.com/office/drawing/2014/main" id="{1E036F0D-7019-4BCC-9FC3-65D053410C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900" y="3432018"/>
            <a:ext cx="483409" cy="784549"/>
          </a:xfrm>
          <a:prstGeom prst="rect">
            <a:avLst/>
          </a:prstGeom>
        </p:spPr>
      </p:pic>
      <p:sp>
        <p:nvSpPr>
          <p:cNvPr id="62" name="文字方塊 61">
            <a:extLst>
              <a:ext uri="{FF2B5EF4-FFF2-40B4-BE49-F238E27FC236}">
                <a16:creationId xmlns:a16="http://schemas.microsoft.com/office/drawing/2014/main" id="{54703A16-A9B3-426E-BCD1-58C6588D6925}"/>
              </a:ext>
            </a:extLst>
          </p:cNvPr>
          <p:cNvSpPr txBox="1"/>
          <p:nvPr/>
        </p:nvSpPr>
        <p:spPr>
          <a:xfrm>
            <a:off x="7141348" y="3114795"/>
            <a:ext cx="16464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>
                <a:solidFill>
                  <a:srgbClr val="004C56"/>
                </a:solidFill>
              </a:rPr>
              <a:t>Wi-Fi Trouble Shooting</a:t>
            </a:r>
            <a:endParaRPr lang="zh-TW" altLang="en-US" sz="1200" b="1" dirty="0">
              <a:solidFill>
                <a:srgbClr val="004C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938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75266" y="70641"/>
            <a:ext cx="8863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TW" sz="2400" b="1" dirty="0">
                <a:solidFill>
                  <a:srgbClr val="005565"/>
                </a:solidFill>
                <a:latin typeface="Arial"/>
                <a:ea typeface="黑体" panose="02010609060101010101" pitchFamily="49" charset="-122"/>
                <a:cs typeface="Arial" charset="0"/>
              </a:rPr>
              <a:t>The Synergy Benefit of @gile4ISP Solution</a:t>
            </a:r>
            <a:endParaRPr kumimoji="0" lang="zh-CN" altLang="zh-CN" sz="2400" b="1" dirty="0">
              <a:solidFill>
                <a:prstClr val="black">
                  <a:lumMod val="65000"/>
                  <a:lumOff val="35000"/>
                </a:prstClr>
              </a:solidFill>
              <a:latin typeface="Arial"/>
              <a:ea typeface="黑体" panose="02010609060101010101" pitchFamily="49" charset="-122"/>
            </a:endParaRPr>
          </a:p>
        </p:txBody>
      </p:sp>
      <p:pic>
        <p:nvPicPr>
          <p:cNvPr id="4098" name="Picture 2" descr="image001">
            <a:extLst>
              <a:ext uri="{FF2B5EF4-FFF2-40B4-BE49-F238E27FC236}">
                <a16:creationId xmlns:a16="http://schemas.microsoft.com/office/drawing/2014/main" id="{4B448ABF-66FA-457E-82BB-019036203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209" y="1401032"/>
            <a:ext cx="1706585" cy="1442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圖片 48">
            <a:extLst>
              <a:ext uri="{FF2B5EF4-FFF2-40B4-BE49-F238E27FC236}">
                <a16:creationId xmlns:a16="http://schemas.microsoft.com/office/drawing/2014/main" id="{0184AF44-495C-4C63-BD65-6358F7FA8A1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159461" y="494919"/>
            <a:ext cx="1495918" cy="1929733"/>
          </a:xfrm>
          <a:prstGeom prst="rect">
            <a:avLst/>
          </a:prstGeom>
        </p:spPr>
      </p:pic>
      <p:pic>
        <p:nvPicPr>
          <p:cNvPr id="50" name="圖片 49">
            <a:extLst>
              <a:ext uri="{FF2B5EF4-FFF2-40B4-BE49-F238E27FC236}">
                <a16:creationId xmlns:a16="http://schemas.microsoft.com/office/drawing/2014/main" id="{009438C6-840A-419D-BAF1-B9028631686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159461" y="2863812"/>
            <a:ext cx="1495918" cy="1929733"/>
          </a:xfrm>
          <a:prstGeom prst="rect">
            <a:avLst/>
          </a:prstGeom>
        </p:spPr>
      </p:pic>
      <p:grpSp>
        <p:nvGrpSpPr>
          <p:cNvPr id="52" name="群組 51">
            <a:extLst>
              <a:ext uri="{FF2B5EF4-FFF2-40B4-BE49-F238E27FC236}">
                <a16:creationId xmlns:a16="http://schemas.microsoft.com/office/drawing/2014/main" id="{5327E65A-6BB3-4426-805F-FBCB8F3542FD}"/>
              </a:ext>
            </a:extLst>
          </p:cNvPr>
          <p:cNvGrpSpPr/>
          <p:nvPr/>
        </p:nvGrpSpPr>
        <p:grpSpPr>
          <a:xfrm>
            <a:off x="213867" y="707562"/>
            <a:ext cx="1571810" cy="1093580"/>
            <a:chOff x="4329440" y="913870"/>
            <a:chExt cx="1571810" cy="1093580"/>
          </a:xfrm>
        </p:grpSpPr>
        <p:pic>
          <p:nvPicPr>
            <p:cNvPr id="76" name="圖片 75">
              <a:extLst>
                <a:ext uri="{FF2B5EF4-FFF2-40B4-BE49-F238E27FC236}">
                  <a16:creationId xmlns:a16="http://schemas.microsoft.com/office/drawing/2014/main" id="{9C08AD14-B605-4A58-B637-6DBD0C0DFE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92063" y="913870"/>
              <a:ext cx="1209187" cy="1088268"/>
            </a:xfrm>
            <a:prstGeom prst="rect">
              <a:avLst/>
            </a:prstGeom>
          </p:spPr>
        </p:pic>
        <p:sp>
          <p:nvSpPr>
            <p:cNvPr id="77" name="文字方塊 76">
              <a:extLst>
                <a:ext uri="{FF2B5EF4-FFF2-40B4-BE49-F238E27FC236}">
                  <a16:creationId xmlns:a16="http://schemas.microsoft.com/office/drawing/2014/main" id="{A5F2DA2A-87F7-49D8-8A14-B36CDA83F386}"/>
                </a:ext>
              </a:extLst>
            </p:cNvPr>
            <p:cNvSpPr txBox="1"/>
            <p:nvPr/>
          </p:nvSpPr>
          <p:spPr>
            <a:xfrm>
              <a:off x="4329440" y="1607340"/>
              <a:ext cx="9573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b="1" dirty="0">
                  <a:solidFill>
                    <a:schemeClr val="accent3">
                      <a:lumMod val="75000"/>
                    </a:schemeClr>
                  </a:solidFill>
                </a:rPr>
                <a:t>WISP A</a:t>
              </a:r>
              <a:endParaRPr lang="zh-TW" altLang="en-US" sz="20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grpSp>
        <p:nvGrpSpPr>
          <p:cNvPr id="59" name="群組 58">
            <a:extLst>
              <a:ext uri="{FF2B5EF4-FFF2-40B4-BE49-F238E27FC236}">
                <a16:creationId xmlns:a16="http://schemas.microsoft.com/office/drawing/2014/main" id="{C0161AB0-B54E-40AC-8B0F-5FFEBCEC8846}"/>
              </a:ext>
            </a:extLst>
          </p:cNvPr>
          <p:cNvGrpSpPr/>
          <p:nvPr/>
        </p:nvGrpSpPr>
        <p:grpSpPr>
          <a:xfrm>
            <a:off x="87486" y="3699965"/>
            <a:ext cx="1571810" cy="1093580"/>
            <a:chOff x="4463008" y="3319746"/>
            <a:chExt cx="1571810" cy="1093580"/>
          </a:xfrm>
        </p:grpSpPr>
        <p:pic>
          <p:nvPicPr>
            <p:cNvPr id="70" name="圖片 69">
              <a:extLst>
                <a:ext uri="{FF2B5EF4-FFF2-40B4-BE49-F238E27FC236}">
                  <a16:creationId xmlns:a16="http://schemas.microsoft.com/office/drawing/2014/main" id="{D6AB12BC-34AC-4996-AFB6-F741B7C2FD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825631" y="3319746"/>
              <a:ext cx="1209187" cy="1088268"/>
            </a:xfrm>
            <a:prstGeom prst="rect">
              <a:avLst/>
            </a:prstGeom>
          </p:spPr>
        </p:pic>
        <p:sp>
          <p:nvSpPr>
            <p:cNvPr id="71" name="文字方塊 70">
              <a:extLst>
                <a:ext uri="{FF2B5EF4-FFF2-40B4-BE49-F238E27FC236}">
                  <a16:creationId xmlns:a16="http://schemas.microsoft.com/office/drawing/2014/main" id="{79CEAA5F-9FC8-49B8-AB66-8E781A29B79A}"/>
                </a:ext>
              </a:extLst>
            </p:cNvPr>
            <p:cNvSpPr txBox="1"/>
            <p:nvPr/>
          </p:nvSpPr>
          <p:spPr>
            <a:xfrm>
              <a:off x="4463008" y="4013216"/>
              <a:ext cx="9573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b="1" dirty="0">
                  <a:solidFill>
                    <a:schemeClr val="accent2">
                      <a:lumMod val="75000"/>
                    </a:schemeClr>
                  </a:solidFill>
                </a:rPr>
                <a:t>WISP B</a:t>
              </a:r>
              <a:endParaRPr lang="zh-TW" altLang="en-US" sz="2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A3A68433-B6C1-4DC3-BBB2-EBF0CDE130A4}"/>
              </a:ext>
            </a:extLst>
          </p:cNvPr>
          <p:cNvSpPr/>
          <p:nvPr/>
        </p:nvSpPr>
        <p:spPr>
          <a:xfrm>
            <a:off x="2631930" y="983487"/>
            <a:ext cx="1495918" cy="714571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TW" sz="1400" b="1" dirty="0"/>
              <a:t>Configure WISP A</a:t>
            </a:r>
          </a:p>
          <a:p>
            <a:pPr algn="ctr">
              <a:lnSpc>
                <a:spcPct val="150000"/>
              </a:lnSpc>
            </a:pPr>
            <a:r>
              <a:rPr lang="en-US" altLang="zh-TW" sz="1400" b="1" dirty="0"/>
              <a:t>ACS Server URL </a:t>
            </a:r>
            <a:endParaRPr lang="zh-TW" altLang="en-US" sz="1400" b="1" dirty="0"/>
          </a:p>
        </p:txBody>
      </p:sp>
      <p:sp>
        <p:nvSpPr>
          <p:cNvPr id="3" name="AutoShape 4" descr="ãcloud server icon pngãçåçæå°çµæ">
            <a:extLst>
              <a:ext uri="{FF2B5EF4-FFF2-40B4-BE49-F238E27FC236}">
                <a16:creationId xmlns:a16="http://schemas.microsoft.com/office/drawing/2014/main" id="{AC7CA03A-7717-49E3-B403-B7BDB221ACD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pic>
        <p:nvPicPr>
          <p:cNvPr id="78" name="图片 18">
            <a:extLst>
              <a:ext uri="{FF2B5EF4-FFF2-40B4-BE49-F238E27FC236}">
                <a16:creationId xmlns:a16="http://schemas.microsoft.com/office/drawing/2014/main" id="{1DAB5ED2-97C7-4238-ADA2-90AE115C47A4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564" y="983487"/>
            <a:ext cx="739472" cy="687618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E8BD7AED-519B-4530-AF9F-401E4081954B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69989" y="2122286"/>
            <a:ext cx="1195757" cy="369937"/>
          </a:xfrm>
          <a:prstGeom prst="rect">
            <a:avLst/>
          </a:prstGeom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62C03F4B-3A1D-414E-BF5A-BF6958FE2B68}"/>
              </a:ext>
            </a:extLst>
          </p:cNvPr>
          <p:cNvSpPr txBox="1"/>
          <p:nvPr/>
        </p:nvSpPr>
        <p:spPr>
          <a:xfrm>
            <a:off x="3070110" y="2020395"/>
            <a:ext cx="1227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chemeClr val="accent3">
                    <a:lumMod val="75000"/>
                  </a:schemeClr>
                </a:solidFill>
              </a:rPr>
              <a:t>WISP A</a:t>
            </a:r>
          </a:p>
          <a:p>
            <a:pPr algn="ctr"/>
            <a:r>
              <a:rPr lang="en-US" altLang="zh-TW" sz="1200" b="1" dirty="0">
                <a:solidFill>
                  <a:schemeClr val="accent3">
                    <a:lumMod val="75000"/>
                  </a:schemeClr>
                </a:solidFill>
              </a:rPr>
              <a:t>Agile ACS Server</a:t>
            </a:r>
            <a:endParaRPr lang="zh-TW" altLang="en-US" sz="1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106" name="Picture 10" descr="ãcloud server icon pngãçåçæå°çµæ">
            <a:extLst>
              <a:ext uri="{FF2B5EF4-FFF2-40B4-BE49-F238E27FC236}">
                <a16:creationId xmlns:a16="http://schemas.microsoft.com/office/drawing/2014/main" id="{5AA95BF8-37A2-4F06-9C17-F598C3693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400" y="1513438"/>
            <a:ext cx="1138322" cy="1138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橢圓 12">
            <a:extLst>
              <a:ext uri="{FF2B5EF4-FFF2-40B4-BE49-F238E27FC236}">
                <a16:creationId xmlns:a16="http://schemas.microsoft.com/office/drawing/2014/main" id="{9E24B550-B92A-4D17-9C53-D08C7F350730}"/>
              </a:ext>
            </a:extLst>
          </p:cNvPr>
          <p:cNvSpPr/>
          <p:nvPr/>
        </p:nvSpPr>
        <p:spPr>
          <a:xfrm>
            <a:off x="6732649" y="851514"/>
            <a:ext cx="159171" cy="17135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0" name="橢圓 79">
            <a:extLst>
              <a:ext uri="{FF2B5EF4-FFF2-40B4-BE49-F238E27FC236}">
                <a16:creationId xmlns:a16="http://schemas.microsoft.com/office/drawing/2014/main" id="{70239CD3-2518-47DC-BA08-B34BB7325D00}"/>
              </a:ext>
            </a:extLst>
          </p:cNvPr>
          <p:cNvSpPr/>
          <p:nvPr/>
        </p:nvSpPr>
        <p:spPr>
          <a:xfrm>
            <a:off x="6732648" y="1413031"/>
            <a:ext cx="159171" cy="17135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1" name="橢圓 80">
            <a:extLst>
              <a:ext uri="{FF2B5EF4-FFF2-40B4-BE49-F238E27FC236}">
                <a16:creationId xmlns:a16="http://schemas.microsoft.com/office/drawing/2014/main" id="{3AAF9F2C-D959-4D3B-AC7A-8F7CF9667583}"/>
              </a:ext>
            </a:extLst>
          </p:cNvPr>
          <p:cNvSpPr/>
          <p:nvPr/>
        </p:nvSpPr>
        <p:spPr>
          <a:xfrm>
            <a:off x="6726438" y="2162313"/>
            <a:ext cx="159171" cy="17135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572EEA49-0EB0-47F6-82F3-F351037AC707}"/>
              </a:ext>
            </a:extLst>
          </p:cNvPr>
          <p:cNvCxnSpPr>
            <a:cxnSpLocks/>
            <a:endCxn id="13" idx="3"/>
          </p:cNvCxnSpPr>
          <p:nvPr/>
        </p:nvCxnSpPr>
        <p:spPr>
          <a:xfrm flipV="1">
            <a:off x="5188138" y="997777"/>
            <a:ext cx="1567821" cy="700281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F8ECF874-4482-4B79-8E2A-D2199EF8A7AD}"/>
              </a:ext>
            </a:extLst>
          </p:cNvPr>
          <p:cNvCxnSpPr>
            <a:cxnSpLocks/>
            <a:endCxn id="80" idx="2"/>
          </p:cNvCxnSpPr>
          <p:nvPr/>
        </p:nvCxnSpPr>
        <p:spPr>
          <a:xfrm flipV="1">
            <a:off x="5292502" y="1498710"/>
            <a:ext cx="1440146" cy="407229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>
            <a:extLst>
              <a:ext uri="{FF2B5EF4-FFF2-40B4-BE49-F238E27FC236}">
                <a16:creationId xmlns:a16="http://schemas.microsoft.com/office/drawing/2014/main" id="{6DEF0337-25C6-4C53-BBE3-88119931CF2E}"/>
              </a:ext>
            </a:extLst>
          </p:cNvPr>
          <p:cNvCxnSpPr>
            <a:cxnSpLocks/>
            <a:stCxn id="4106" idx="3"/>
            <a:endCxn id="81" idx="2"/>
          </p:cNvCxnSpPr>
          <p:nvPr/>
        </p:nvCxnSpPr>
        <p:spPr>
          <a:xfrm>
            <a:off x="5268722" y="2082599"/>
            <a:ext cx="1457716" cy="165393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矩形 92">
            <a:extLst>
              <a:ext uri="{FF2B5EF4-FFF2-40B4-BE49-F238E27FC236}">
                <a16:creationId xmlns:a16="http://schemas.microsoft.com/office/drawing/2014/main" id="{5B312D06-2AB7-4434-9F7B-66986D7270F9}"/>
              </a:ext>
            </a:extLst>
          </p:cNvPr>
          <p:cNvSpPr/>
          <p:nvPr/>
        </p:nvSpPr>
        <p:spPr>
          <a:xfrm>
            <a:off x="2631930" y="3199148"/>
            <a:ext cx="1495918" cy="71457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TW" sz="1400" b="1" dirty="0"/>
              <a:t>Configure WISP B</a:t>
            </a:r>
          </a:p>
          <a:p>
            <a:pPr algn="ctr">
              <a:lnSpc>
                <a:spcPct val="150000"/>
              </a:lnSpc>
            </a:pPr>
            <a:r>
              <a:rPr lang="en-US" altLang="zh-TW" sz="1400" b="1" dirty="0"/>
              <a:t>ACS Server URL </a:t>
            </a:r>
            <a:endParaRPr lang="zh-TW" altLang="en-US" sz="1400" b="1" dirty="0"/>
          </a:p>
        </p:txBody>
      </p:sp>
      <p:sp>
        <p:nvSpPr>
          <p:cNvPr id="94" name="AutoShape 4" descr="ãcloud server icon pngãçåçæå°çµæ">
            <a:extLst>
              <a:ext uri="{FF2B5EF4-FFF2-40B4-BE49-F238E27FC236}">
                <a16:creationId xmlns:a16="http://schemas.microsoft.com/office/drawing/2014/main" id="{F20F5949-50C2-4B3A-9043-FE7951AB398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463501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pic>
        <p:nvPicPr>
          <p:cNvPr id="95" name="图片 18">
            <a:extLst>
              <a:ext uri="{FF2B5EF4-FFF2-40B4-BE49-F238E27FC236}">
                <a16:creationId xmlns:a16="http://schemas.microsoft.com/office/drawing/2014/main" id="{6C2E6FE0-C0B9-4AA1-B5DB-2788917307D3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564" y="3199148"/>
            <a:ext cx="739472" cy="687618"/>
          </a:xfrm>
          <a:prstGeom prst="rect">
            <a:avLst/>
          </a:prstGeom>
        </p:spPr>
      </p:pic>
      <p:pic>
        <p:nvPicPr>
          <p:cNvPr id="96" name="圖片 95">
            <a:extLst>
              <a:ext uri="{FF2B5EF4-FFF2-40B4-BE49-F238E27FC236}">
                <a16:creationId xmlns:a16="http://schemas.microsoft.com/office/drawing/2014/main" id="{A01F9CED-668D-41A5-B4E6-DEF676D916A4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69989" y="4337947"/>
            <a:ext cx="1195757" cy="369937"/>
          </a:xfrm>
          <a:prstGeom prst="rect">
            <a:avLst/>
          </a:prstGeom>
        </p:spPr>
      </p:pic>
      <p:sp>
        <p:nvSpPr>
          <p:cNvPr id="97" name="文字方塊 96">
            <a:extLst>
              <a:ext uri="{FF2B5EF4-FFF2-40B4-BE49-F238E27FC236}">
                <a16:creationId xmlns:a16="http://schemas.microsoft.com/office/drawing/2014/main" id="{F6530F04-A43C-43B7-A911-F53E9E9A65C7}"/>
              </a:ext>
            </a:extLst>
          </p:cNvPr>
          <p:cNvSpPr txBox="1"/>
          <p:nvPr/>
        </p:nvSpPr>
        <p:spPr>
          <a:xfrm>
            <a:off x="3070110" y="4236056"/>
            <a:ext cx="1227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chemeClr val="accent2">
                    <a:lumMod val="75000"/>
                  </a:schemeClr>
                </a:solidFill>
              </a:rPr>
              <a:t>WISP B</a:t>
            </a:r>
          </a:p>
          <a:p>
            <a:pPr algn="ctr"/>
            <a:r>
              <a:rPr lang="en-US" altLang="zh-TW" sz="1200" b="1" dirty="0">
                <a:solidFill>
                  <a:schemeClr val="accent2">
                    <a:lumMod val="75000"/>
                  </a:schemeClr>
                </a:solidFill>
              </a:rPr>
              <a:t>Agile ACS Server</a:t>
            </a:r>
            <a:endParaRPr lang="zh-TW" altLang="en-US" sz="1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8" name="Picture 10" descr="ãcloud server icon pngãçåçæå°çµæ">
            <a:extLst>
              <a:ext uri="{FF2B5EF4-FFF2-40B4-BE49-F238E27FC236}">
                <a16:creationId xmlns:a16="http://schemas.microsoft.com/office/drawing/2014/main" id="{C564449B-A9C0-46C4-82FC-3FEE2BB83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400" y="3729099"/>
            <a:ext cx="1138322" cy="1138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直線接點 25">
            <a:extLst>
              <a:ext uri="{FF2B5EF4-FFF2-40B4-BE49-F238E27FC236}">
                <a16:creationId xmlns:a16="http://schemas.microsoft.com/office/drawing/2014/main" id="{113CE843-022A-4DD8-9AB7-EE069AAB5816}"/>
              </a:ext>
            </a:extLst>
          </p:cNvPr>
          <p:cNvCxnSpPr/>
          <p:nvPr/>
        </p:nvCxnSpPr>
        <p:spPr>
          <a:xfrm>
            <a:off x="28135" y="2794489"/>
            <a:ext cx="9087729" cy="0"/>
          </a:xfrm>
          <a:prstGeom prst="line">
            <a:avLst/>
          </a:prstGeom>
          <a:ln>
            <a:solidFill>
              <a:srgbClr val="56768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橢圓 101">
            <a:extLst>
              <a:ext uri="{FF2B5EF4-FFF2-40B4-BE49-F238E27FC236}">
                <a16:creationId xmlns:a16="http://schemas.microsoft.com/office/drawing/2014/main" id="{17F9795C-BF63-49CB-AC49-87EC749C4D89}"/>
              </a:ext>
            </a:extLst>
          </p:cNvPr>
          <p:cNvSpPr/>
          <p:nvPr/>
        </p:nvSpPr>
        <p:spPr>
          <a:xfrm>
            <a:off x="6748248" y="3183566"/>
            <a:ext cx="159171" cy="17135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3" name="橢圓 102">
            <a:extLst>
              <a:ext uri="{FF2B5EF4-FFF2-40B4-BE49-F238E27FC236}">
                <a16:creationId xmlns:a16="http://schemas.microsoft.com/office/drawing/2014/main" id="{B2E0CD5A-84A8-42D2-A98D-24EBFBD053E3}"/>
              </a:ext>
            </a:extLst>
          </p:cNvPr>
          <p:cNvSpPr/>
          <p:nvPr/>
        </p:nvSpPr>
        <p:spPr>
          <a:xfrm>
            <a:off x="6748248" y="3732430"/>
            <a:ext cx="159171" cy="17135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4" name="橢圓 103">
            <a:extLst>
              <a:ext uri="{FF2B5EF4-FFF2-40B4-BE49-F238E27FC236}">
                <a16:creationId xmlns:a16="http://schemas.microsoft.com/office/drawing/2014/main" id="{990ECC34-3FE3-4527-AD92-0B2BEB853BC7}"/>
              </a:ext>
            </a:extLst>
          </p:cNvPr>
          <p:cNvSpPr/>
          <p:nvPr/>
        </p:nvSpPr>
        <p:spPr>
          <a:xfrm>
            <a:off x="6748248" y="4455086"/>
            <a:ext cx="159171" cy="17135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9" name="直線接點 28">
            <a:extLst>
              <a:ext uri="{FF2B5EF4-FFF2-40B4-BE49-F238E27FC236}">
                <a16:creationId xmlns:a16="http://schemas.microsoft.com/office/drawing/2014/main" id="{58EDE3CA-310E-4943-8DB4-2A169EFC7674}"/>
              </a:ext>
            </a:extLst>
          </p:cNvPr>
          <p:cNvCxnSpPr>
            <a:stCxn id="102" idx="2"/>
          </p:cNvCxnSpPr>
          <p:nvPr/>
        </p:nvCxnSpPr>
        <p:spPr>
          <a:xfrm flipH="1">
            <a:off x="5188138" y="3269245"/>
            <a:ext cx="1560110" cy="644474"/>
          </a:xfrm>
          <a:prstGeom prst="line">
            <a:avLst/>
          </a:prstGeom>
          <a:ln w="19050">
            <a:solidFill>
              <a:srgbClr val="C0000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>
            <a:extLst>
              <a:ext uri="{FF2B5EF4-FFF2-40B4-BE49-F238E27FC236}">
                <a16:creationId xmlns:a16="http://schemas.microsoft.com/office/drawing/2014/main" id="{F3BDC3A2-B6D6-4BFC-BB9F-B1CDBE81F3E8}"/>
              </a:ext>
            </a:extLst>
          </p:cNvPr>
          <p:cNvCxnSpPr>
            <a:stCxn id="103" idx="2"/>
          </p:cNvCxnSpPr>
          <p:nvPr/>
        </p:nvCxnSpPr>
        <p:spPr>
          <a:xfrm flipH="1">
            <a:off x="5292502" y="3818109"/>
            <a:ext cx="1455746" cy="359996"/>
          </a:xfrm>
          <a:prstGeom prst="line">
            <a:avLst/>
          </a:prstGeom>
          <a:ln w="19050">
            <a:solidFill>
              <a:srgbClr val="C0000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52" name="直線接點 2051">
            <a:extLst>
              <a:ext uri="{FF2B5EF4-FFF2-40B4-BE49-F238E27FC236}">
                <a16:creationId xmlns:a16="http://schemas.microsoft.com/office/drawing/2014/main" id="{6E835549-73CB-4604-A650-B4B7739CC484}"/>
              </a:ext>
            </a:extLst>
          </p:cNvPr>
          <p:cNvCxnSpPr>
            <a:cxnSpLocks/>
            <a:endCxn id="98" idx="3"/>
          </p:cNvCxnSpPr>
          <p:nvPr/>
        </p:nvCxnSpPr>
        <p:spPr>
          <a:xfrm flipH="1" flipV="1">
            <a:off x="5268722" y="4298260"/>
            <a:ext cx="1457716" cy="224655"/>
          </a:xfrm>
          <a:prstGeom prst="line">
            <a:avLst/>
          </a:prstGeom>
          <a:ln w="19050">
            <a:solidFill>
              <a:srgbClr val="C0000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160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>
            <a:extLst>
              <a:ext uri="{FF2B5EF4-FFF2-40B4-BE49-F238E27FC236}">
                <a16:creationId xmlns:a16="http://schemas.microsoft.com/office/drawing/2014/main" id="{92C9F246-0CA5-4C8F-929A-0C486FAC90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Original Slides</a:t>
            </a:r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54FDFC92-D57D-44C0-84CD-132EC71E28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9D530D0-FE31-499A-8B81-5C32E0E8DE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40237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345790" y="236869"/>
            <a:ext cx="55888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</a:pPr>
            <a:r>
              <a:rPr kumimoji="0" lang="en-US" altLang="zh-CN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Agile </a:t>
            </a:r>
            <a:r>
              <a:rPr kumimoji="0" lang="en-US" altLang="zh-CN" sz="2000" b="1" dirty="0" err="1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Config</a:t>
            </a:r>
            <a:r>
              <a:rPr kumimoji="0" lang="en-US" altLang="zh-CN" sz="2000" b="1" dirty="0">
                <a:solidFill>
                  <a:srgbClr val="005565"/>
                </a:solidFill>
                <a:latin typeface="Arial"/>
                <a:ea typeface="Arial" charset="0"/>
                <a:cs typeface="Arial" charset="0"/>
              </a:rPr>
              <a:t> Benefits</a:t>
            </a:r>
            <a:endParaRPr kumimoji="0" lang="zh-CN" altLang="zh-CN" sz="2000" b="1" dirty="0">
              <a:solidFill>
                <a:srgbClr val="005565"/>
              </a:solidFill>
              <a:latin typeface="Arial"/>
              <a:ea typeface="Arial" charset="0"/>
              <a:cs typeface="Arial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40" y="2180981"/>
            <a:ext cx="1214651" cy="1129477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959828" y="2507987"/>
            <a:ext cx="450178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3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  <a:ea typeface="黑体" panose="02010609060101010101" pitchFamily="49" charset="-122"/>
              </a:rPr>
              <a:t>Settings Applied to Devices in Batches</a:t>
            </a:r>
          </a:p>
        </p:txBody>
      </p:sp>
      <p:sp>
        <p:nvSpPr>
          <p:cNvPr id="21" name="矩形 20"/>
          <p:cNvSpPr/>
          <p:nvPr/>
        </p:nvSpPr>
        <p:spPr>
          <a:xfrm>
            <a:off x="3959829" y="3370691"/>
            <a:ext cx="497263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3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  <a:ea typeface="黑体" panose="02010609060101010101" pitchFamily="49" charset="-122"/>
              </a:rPr>
              <a:t>Easy Configuration without Special Equipment</a:t>
            </a:r>
            <a:endParaRPr kumimoji="0" lang="zh-CN" altLang="zh-CN" sz="1300" b="1" dirty="0">
              <a:solidFill>
                <a:prstClr val="black">
                  <a:lumMod val="65000"/>
                  <a:lumOff val="35000"/>
                </a:prstClr>
              </a:solidFill>
              <a:latin typeface="Arial"/>
              <a:ea typeface="黑体" panose="02010609060101010101" pitchFamily="49" charset="-122"/>
            </a:endParaRPr>
          </a:p>
        </p:txBody>
      </p:sp>
      <p:grpSp>
        <p:nvGrpSpPr>
          <p:cNvPr id="22" name="组 6"/>
          <p:cNvGrpSpPr/>
          <p:nvPr/>
        </p:nvGrpSpPr>
        <p:grpSpPr>
          <a:xfrm>
            <a:off x="3229574" y="3217804"/>
            <a:ext cx="598250" cy="598250"/>
            <a:chOff x="3229574" y="3217804"/>
            <a:chExt cx="598250" cy="598250"/>
          </a:xfrm>
        </p:grpSpPr>
        <p:sp>
          <p:nvSpPr>
            <p:cNvPr id="23" name="椭圆 22"/>
            <p:cNvSpPr/>
            <p:nvPr/>
          </p:nvSpPr>
          <p:spPr>
            <a:xfrm>
              <a:off x="3274176" y="3262406"/>
              <a:ext cx="509046" cy="509046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ACBD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+mn-cs"/>
              </a:endParaRP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9574" y="3217804"/>
              <a:ext cx="598250" cy="598250"/>
            </a:xfrm>
            <a:prstGeom prst="rect">
              <a:avLst/>
            </a:prstGeom>
          </p:spPr>
        </p:pic>
      </p:grpSp>
      <p:cxnSp>
        <p:nvCxnSpPr>
          <p:cNvPr id="25" name="直线连接符 10"/>
          <p:cNvCxnSpPr/>
          <p:nvPr/>
        </p:nvCxnSpPr>
        <p:spPr>
          <a:xfrm>
            <a:off x="2663713" y="1218341"/>
            <a:ext cx="0" cy="3054758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grpSp>
        <p:nvGrpSpPr>
          <p:cNvPr id="26" name="组 17"/>
          <p:cNvGrpSpPr/>
          <p:nvPr/>
        </p:nvGrpSpPr>
        <p:grpSpPr>
          <a:xfrm>
            <a:off x="3274176" y="1522948"/>
            <a:ext cx="509046" cy="509046"/>
            <a:chOff x="3274176" y="2392677"/>
            <a:chExt cx="509046" cy="509046"/>
          </a:xfrm>
        </p:grpSpPr>
        <p:sp>
          <p:nvSpPr>
            <p:cNvPr id="27" name="椭圆 26"/>
            <p:cNvSpPr/>
            <p:nvPr/>
          </p:nvSpPr>
          <p:spPr>
            <a:xfrm>
              <a:off x="3274176" y="2392677"/>
              <a:ext cx="509046" cy="509046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ACBD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+mn-cs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5671" y="2486046"/>
              <a:ext cx="326056" cy="322308"/>
            </a:xfrm>
            <a:prstGeom prst="rect">
              <a:avLst/>
            </a:prstGeom>
          </p:spPr>
        </p:pic>
      </p:grpSp>
      <p:grpSp>
        <p:nvGrpSpPr>
          <p:cNvPr id="29" name="组 7"/>
          <p:cNvGrpSpPr/>
          <p:nvPr/>
        </p:nvGrpSpPr>
        <p:grpSpPr>
          <a:xfrm>
            <a:off x="3274176" y="2394818"/>
            <a:ext cx="509046" cy="509046"/>
            <a:chOff x="3274176" y="2394818"/>
            <a:chExt cx="509046" cy="509046"/>
          </a:xfrm>
        </p:grpSpPr>
        <p:sp>
          <p:nvSpPr>
            <p:cNvPr id="30" name="椭圆 29"/>
            <p:cNvSpPr/>
            <p:nvPr/>
          </p:nvSpPr>
          <p:spPr>
            <a:xfrm>
              <a:off x="3274176" y="2394818"/>
              <a:ext cx="509046" cy="509046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ACBD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+mn-cs"/>
              </a:endParaRPr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8784" y="2491265"/>
              <a:ext cx="319830" cy="316152"/>
            </a:xfrm>
            <a:prstGeom prst="rect">
              <a:avLst/>
            </a:prstGeom>
          </p:spPr>
        </p:pic>
      </p:grpSp>
      <p:sp>
        <p:nvSpPr>
          <p:cNvPr id="32" name="矩形 31"/>
          <p:cNvSpPr/>
          <p:nvPr/>
        </p:nvSpPr>
        <p:spPr>
          <a:xfrm>
            <a:off x="3959828" y="1616317"/>
            <a:ext cx="4335658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3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  <a:ea typeface="黑体" panose="02010609060101010101" pitchFamily="49" charset="-122"/>
              </a:rPr>
              <a:t>Customized Device Defaults</a:t>
            </a:r>
            <a:endParaRPr kumimoji="0" lang="zh-CN" altLang="zh-CN" sz="1300" b="1" dirty="0">
              <a:solidFill>
                <a:srgbClr val="FF0000"/>
              </a:solidFill>
              <a:latin typeface="Arial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7946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49042</TotalTime>
  <Words>725</Words>
  <Application>Microsoft Office PowerPoint</Application>
  <PresentationFormat>如螢幕大小 (16:9)</PresentationFormat>
  <Paragraphs>165</Paragraphs>
  <Slides>16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21" baseType="lpstr">
      <vt:lpstr>FZLanTingHei-L-GBK</vt:lpstr>
      <vt:lpstr>Arial</vt:lpstr>
      <vt:lpstr>Calibri</vt:lpstr>
      <vt:lpstr>Wingdings</vt:lpstr>
      <vt:lpstr>Office 主题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TP-Link Mkt Dept.</dc:creator>
  <cp:lastModifiedBy>Frank Jiang</cp:lastModifiedBy>
  <cp:revision>30</cp:revision>
  <dcterms:created xsi:type="dcterms:W3CDTF">2015-12-18T07:53:57Z</dcterms:created>
  <dcterms:modified xsi:type="dcterms:W3CDTF">2019-04-12T02:44:37Z</dcterms:modified>
</cp:coreProperties>
</file>